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45"/>
  </p:notesMasterIdLst>
  <p:sldIdLst>
    <p:sldId id="256" r:id="rId5"/>
    <p:sldId id="268" r:id="rId6"/>
    <p:sldId id="265" r:id="rId7"/>
    <p:sldId id="269" r:id="rId8"/>
    <p:sldId id="270" r:id="rId9"/>
    <p:sldId id="271" r:id="rId10"/>
    <p:sldId id="272" r:id="rId11"/>
    <p:sldId id="273" r:id="rId12"/>
    <p:sldId id="274" r:id="rId13"/>
    <p:sldId id="276" r:id="rId14"/>
    <p:sldId id="262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3" r:id="rId41"/>
    <p:sldId id="302" r:id="rId42"/>
    <p:sldId id="304" r:id="rId43"/>
    <p:sldId id="267" r:id="rId4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215D"/>
    <a:srgbClr val="1C4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4D914D-4B09-BFFF-68C6-06C16ACCCE00}" v="16" dt="2025-01-31T19:29:18.913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cher Medium"/>
          <a:ea typeface="Archer Medium"/>
          <a:cs typeface="Arche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2708684C-4D16-4618-839F-0558EEFCDFE6}" styleName="">
    <a:tblBg/>
    <a:wholeTbl>
      <a:tcTxStyle b="off" i="off">
        <a:font>
          <a:latin typeface="Archer Medium"/>
          <a:ea typeface="Archer Medium"/>
          <a:cs typeface="Arche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4A9BC294-FFE2-49D5-8D69-9E1BD2C41BD5}" styleName="">
    <a:tblBg/>
    <a:wholeTbl>
      <a:tcTxStyle b="off" i="off">
        <a:font>
          <a:latin typeface="Archer Medium"/>
          <a:ea typeface="Archer Medium"/>
          <a:cs typeface="Archer Medium"/>
        </a:font>
        <a:srgbClr val="000000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n" i="off">
        <a:font>
          <a:latin typeface="Montserrat Bold"/>
          <a:ea typeface="Montserrat Bold"/>
          <a:cs typeface="Montserrat Bold"/>
        </a:font>
        <a:srgbClr val="000000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6F9AD3">
              <a:alpha val="20000"/>
            </a:srgbClr>
          </a:solidFill>
        </a:fill>
      </a:tcStyle>
    </a:firstCol>
    <a:lastRow>
      <a:tcTxStyle b="on" i="off">
        <a:font>
          <a:latin typeface="Montserrat Bold"/>
          <a:ea typeface="Montserrat Bold"/>
          <a:cs typeface="Montserrat Bold"/>
        </a:font>
        <a:srgbClr val="000000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381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6F9AD3">
              <a:alpha val="20000"/>
            </a:srgbClr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F9AD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82"/>
    <p:restoredTop sz="94700"/>
  </p:normalViewPr>
  <p:slideViewPr>
    <p:cSldViewPr snapToGrid="0">
      <p:cViewPr varScale="1">
        <p:scale>
          <a:sx n="38" d="100"/>
          <a:sy n="38" d="100"/>
        </p:scale>
        <p:origin x="232" y="848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2139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499" y="8141487"/>
            <a:ext cx="2197100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35634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235">
                <a:solidFill>
                  <a:srgbClr val="FFFFFF"/>
                </a:solidFill>
                <a:latin typeface="Archer Medium"/>
                <a:ea typeface="Archer Medium"/>
                <a:cs typeface="Archer Medium"/>
                <a:sym typeface="Archer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8" y="4965051"/>
            <a:ext cx="21971004" cy="3133928"/>
          </a:xfrm>
          <a:prstGeom prst="rect">
            <a:avLst/>
          </a:prstGeom>
        </p:spPr>
        <p:txBody>
          <a:bodyPr anchor="b"/>
          <a:lstStyle>
            <a:lvl1pPr>
              <a:defRPr sz="11600" spc="0"/>
            </a:lvl1pPr>
          </a:lstStyle>
          <a:p>
            <a:r>
              <a:t>Presentation Title</a:t>
            </a:r>
          </a:p>
        </p:txBody>
      </p:sp>
      <p:pic>
        <p:nvPicPr>
          <p:cNvPr id="13" name="_DSC1678-Enhanced-NR.jpg" descr="_DSC1678-Enhanced-NR.jpg"/>
          <p:cNvPicPr>
            <a:picLocks noChangeAspect="1"/>
          </p:cNvPicPr>
          <p:nvPr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-164439" y="-1825379"/>
            <a:ext cx="24442132" cy="1630835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Rectangle"/>
          <p:cNvSpPr/>
          <p:nvPr/>
        </p:nvSpPr>
        <p:spPr>
          <a:xfrm>
            <a:off x="-1978" y="-1978"/>
            <a:ext cx="7127182" cy="636979"/>
          </a:xfrm>
          <a:prstGeom prst="rect">
            <a:avLst/>
          </a:prstGeom>
          <a:solidFill>
            <a:srgbClr val="75274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5" name="Rectangle"/>
          <p:cNvSpPr/>
          <p:nvPr/>
        </p:nvSpPr>
        <p:spPr>
          <a:xfrm>
            <a:off x="7119192" y="-1978"/>
            <a:ext cx="17275354" cy="636979"/>
          </a:xfrm>
          <a:prstGeom prst="rect">
            <a:avLst/>
          </a:prstGeom>
          <a:solidFill>
            <a:srgbClr val="E14B3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" name="Rectangle"/>
          <p:cNvSpPr/>
          <p:nvPr/>
        </p:nvSpPr>
        <p:spPr>
          <a:xfrm>
            <a:off x="-2238" y="637177"/>
            <a:ext cx="7115001" cy="29216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7" name="3c-DPF-Logo-2024.png" descr="3c-DPF-Logo-20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80" y="1284110"/>
            <a:ext cx="5578614" cy="1627766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We help people with Parkinson’s Live well today."/>
          <p:cNvSpPr txBox="1"/>
          <p:nvPr/>
        </p:nvSpPr>
        <p:spPr>
          <a:xfrm>
            <a:off x="1071031" y="11676155"/>
            <a:ext cx="21971004" cy="1466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pPr algn="l">
              <a:lnSpc>
                <a:spcPct val="80000"/>
              </a:lnSpc>
              <a:defRPr sz="8000" b="1" cap="all" spc="0">
                <a:solidFill>
                  <a:srgbClr val="6F9AD3"/>
                </a:solidFill>
                <a:latin typeface="+mn-lt"/>
                <a:ea typeface="+mn-ea"/>
                <a:cs typeface="+mn-cs"/>
                <a:sym typeface="FranklinGothic URW Cond Book"/>
              </a:defRPr>
            </a:pPr>
            <a:r>
              <a:rPr sz="5400" b="0" i="0" dirty="0">
                <a:latin typeface="Montserrat Medium" pitchFamily="2" charset="77"/>
              </a:rPr>
              <a:t>We help people with Parkinson’s </a:t>
            </a:r>
            <a:r>
              <a:rPr sz="5400" b="0" i="0" dirty="0">
                <a:solidFill>
                  <a:srgbClr val="FFFFFF"/>
                </a:solidFill>
                <a:latin typeface="Montserrat Medium" pitchFamily="2" charset="77"/>
              </a:rPr>
              <a:t>Live well today.</a:t>
            </a:r>
          </a:p>
        </p:txBody>
      </p:sp>
      <p:sp>
        <p:nvSpPr>
          <p:cNvPr id="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">
            <a:extLst>
              <a:ext uri="{FF2B5EF4-FFF2-40B4-BE49-F238E27FC236}">
                <a16:creationId xmlns:a16="http://schemas.microsoft.com/office/drawing/2014/main" id="{7EF319FD-CF32-F47B-4F64-BCC8C9C81AA0}"/>
              </a:ext>
            </a:extLst>
          </p:cNvPr>
          <p:cNvSpPr/>
          <p:nvPr userDrawn="1"/>
        </p:nvSpPr>
        <p:spPr>
          <a:xfrm>
            <a:off x="0" y="-3148"/>
            <a:ext cx="24389976" cy="13719147"/>
          </a:xfrm>
          <a:prstGeom prst="rect">
            <a:avLst/>
          </a:prstGeom>
          <a:solidFill>
            <a:srgbClr val="21395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D33571DD-E9C5-4339-4B4B-00991DB53062}"/>
              </a:ext>
            </a:extLst>
          </p:cNvPr>
          <p:cNvSpPr/>
          <p:nvPr userDrawn="1"/>
        </p:nvSpPr>
        <p:spPr>
          <a:xfrm>
            <a:off x="6344024" y="-3148"/>
            <a:ext cx="3810001" cy="381001"/>
          </a:xfrm>
          <a:prstGeom prst="rect">
            <a:avLst/>
          </a:prstGeom>
          <a:solidFill>
            <a:srgbClr val="5F877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05C452CD-BBC6-1EAD-6D9B-65C157B7CA8D}"/>
              </a:ext>
            </a:extLst>
          </p:cNvPr>
          <p:cNvSpPr/>
          <p:nvPr userDrawn="1"/>
        </p:nvSpPr>
        <p:spPr>
          <a:xfrm>
            <a:off x="10149790" y="-3148"/>
            <a:ext cx="2540001" cy="381001"/>
          </a:xfrm>
          <a:prstGeom prst="rect">
            <a:avLst/>
          </a:prstGeom>
          <a:solidFill>
            <a:srgbClr val="CACE1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E434A503-8FAF-6DCA-6BD9-74487BCC845D}"/>
              </a:ext>
            </a:extLst>
          </p:cNvPr>
          <p:cNvSpPr/>
          <p:nvPr userDrawn="1"/>
        </p:nvSpPr>
        <p:spPr>
          <a:xfrm>
            <a:off x="12694023" y="-3148"/>
            <a:ext cx="11684001" cy="381001"/>
          </a:xfrm>
          <a:prstGeom prst="rect">
            <a:avLst/>
          </a:prstGeom>
          <a:solidFill>
            <a:srgbClr val="E14B3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C4E837A0-C8EF-C852-4706-4CA19668353B}"/>
              </a:ext>
            </a:extLst>
          </p:cNvPr>
          <p:cNvSpPr/>
          <p:nvPr userDrawn="1"/>
        </p:nvSpPr>
        <p:spPr>
          <a:xfrm>
            <a:off x="0" y="-688"/>
            <a:ext cx="381001" cy="6097993"/>
          </a:xfrm>
          <a:prstGeom prst="rect">
            <a:avLst/>
          </a:prstGeom>
          <a:solidFill>
            <a:srgbClr val="75274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72ABBD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40368908-3525-4A8A-D641-188C149A5D69}"/>
              </a:ext>
            </a:extLst>
          </p:cNvPr>
          <p:cNvSpPr/>
          <p:nvPr userDrawn="1"/>
        </p:nvSpPr>
        <p:spPr>
          <a:xfrm>
            <a:off x="0" y="6095312"/>
            <a:ext cx="381001" cy="2540001"/>
          </a:xfrm>
          <a:prstGeom prst="rect">
            <a:avLst/>
          </a:prstGeom>
          <a:solidFill>
            <a:srgbClr val="CACE1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72ABBD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0" name="Rectangle">
            <a:extLst>
              <a:ext uri="{FF2B5EF4-FFF2-40B4-BE49-F238E27FC236}">
                <a16:creationId xmlns:a16="http://schemas.microsoft.com/office/drawing/2014/main" id="{82BD8D55-F8B7-EF1E-AC78-3740C4EDE22F}"/>
              </a:ext>
            </a:extLst>
          </p:cNvPr>
          <p:cNvSpPr/>
          <p:nvPr userDrawn="1"/>
        </p:nvSpPr>
        <p:spPr>
          <a:xfrm>
            <a:off x="12700" y="13334999"/>
            <a:ext cx="3810001" cy="381001"/>
          </a:xfrm>
          <a:prstGeom prst="rect">
            <a:avLst/>
          </a:prstGeom>
          <a:solidFill>
            <a:srgbClr val="CACE1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" name="Rectangle">
            <a:extLst>
              <a:ext uri="{FF2B5EF4-FFF2-40B4-BE49-F238E27FC236}">
                <a16:creationId xmlns:a16="http://schemas.microsoft.com/office/drawing/2014/main" id="{614AEA1A-B2DD-29C1-7708-7D2E4478CED9}"/>
              </a:ext>
            </a:extLst>
          </p:cNvPr>
          <p:cNvSpPr/>
          <p:nvPr userDrawn="1"/>
        </p:nvSpPr>
        <p:spPr>
          <a:xfrm>
            <a:off x="3818466" y="13334999"/>
            <a:ext cx="2540001" cy="381001"/>
          </a:xfrm>
          <a:prstGeom prst="rect">
            <a:avLst/>
          </a:prstGeom>
          <a:solidFill>
            <a:srgbClr val="5F877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" name="Rectangle">
            <a:extLst>
              <a:ext uri="{FF2B5EF4-FFF2-40B4-BE49-F238E27FC236}">
                <a16:creationId xmlns:a16="http://schemas.microsoft.com/office/drawing/2014/main" id="{0E3EA26B-1990-65EC-491C-3E9DBD542BB6}"/>
              </a:ext>
            </a:extLst>
          </p:cNvPr>
          <p:cNvSpPr/>
          <p:nvPr userDrawn="1"/>
        </p:nvSpPr>
        <p:spPr>
          <a:xfrm>
            <a:off x="6349999" y="13334999"/>
            <a:ext cx="11684001" cy="381001"/>
          </a:xfrm>
          <a:prstGeom prst="rect">
            <a:avLst/>
          </a:prstGeom>
          <a:solidFill>
            <a:srgbClr val="72AB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F44A155A-43D1-7D07-49D8-E2A931C51D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11413" y="3698875"/>
            <a:ext cx="13133387" cy="2827338"/>
          </a:xfrm>
        </p:spPr>
        <p:txBody>
          <a:bodyPr/>
          <a:lstStyle>
            <a:lvl1pPr>
              <a:defRPr>
                <a:latin typeface=""/>
              </a:defRPr>
            </a:lvl1pPr>
          </a:lstStyle>
          <a:p>
            <a:pPr marL="0" marR="0" lvl="0" indent="0" algn="ctr" defTabSz="2438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0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Section Title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32199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White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"/>
          <p:cNvSpPr/>
          <p:nvPr userDrawn="1"/>
        </p:nvSpPr>
        <p:spPr>
          <a:xfrm>
            <a:off x="-5976" y="12583393"/>
            <a:ext cx="24395952" cy="1124733"/>
          </a:xfrm>
          <a:prstGeom prst="rect">
            <a:avLst/>
          </a:prstGeom>
          <a:solidFill>
            <a:srgbClr val="21395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0" name="Statement"/>
          <p:cNvSpPr txBox="1">
            <a:spLocks noGrp="1"/>
          </p:cNvSpPr>
          <p:nvPr>
            <p:ph type="title" hasCustomPrompt="1"/>
          </p:nvPr>
        </p:nvSpPr>
        <p:spPr>
          <a:xfrm>
            <a:off x="2849633" y="4737100"/>
            <a:ext cx="18684734" cy="1659003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defRPr sz="4800" b="0" spc="0">
                <a:solidFill>
                  <a:srgbClr val="21395D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Statement</a:t>
            </a:r>
          </a:p>
        </p:txBody>
      </p:sp>
      <p:sp>
        <p:nvSpPr>
          <p:cNvPr id="7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841624" y="6528923"/>
            <a:ext cx="18700752" cy="560675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2" name="Rectangle"/>
          <p:cNvSpPr/>
          <p:nvPr/>
        </p:nvSpPr>
        <p:spPr>
          <a:xfrm>
            <a:off x="1159933" y="12364879"/>
            <a:ext cx="10831085" cy="411321"/>
          </a:xfrm>
          <a:prstGeom prst="rect">
            <a:avLst/>
          </a:prstGeom>
          <a:solidFill>
            <a:srgbClr val="72AB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"/>
          <p:cNvSpPr/>
          <p:nvPr/>
        </p:nvSpPr>
        <p:spPr>
          <a:xfrm>
            <a:off x="6344024" y="-3148"/>
            <a:ext cx="18034001" cy="381001"/>
          </a:xfrm>
          <a:prstGeom prst="rect">
            <a:avLst/>
          </a:prstGeom>
          <a:solidFill>
            <a:srgbClr val="21395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1" name="Statement"/>
          <p:cNvSpPr txBox="1">
            <a:spLocks noGrp="1"/>
          </p:cNvSpPr>
          <p:nvPr>
            <p:ph type="title" hasCustomPrompt="1"/>
          </p:nvPr>
        </p:nvSpPr>
        <p:spPr>
          <a:xfrm>
            <a:off x="2544833" y="2154767"/>
            <a:ext cx="18684734" cy="1659003"/>
          </a:xfrm>
          <a:prstGeom prst="rect">
            <a:avLst/>
          </a:prstGeom>
        </p:spPr>
        <p:txBody>
          <a:bodyPr/>
          <a:lstStyle>
            <a:lvl1pPr>
              <a:defRPr sz="10000" spc="0">
                <a:solidFill>
                  <a:srgbClr val="78B6E4"/>
                </a:solidFill>
              </a:defRPr>
            </a:lvl1pPr>
          </a:lstStyle>
          <a:p>
            <a:r>
              <a:t>Statement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536824" y="3806890"/>
            <a:ext cx="16980034" cy="5606757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Rectangle"/>
          <p:cNvSpPr/>
          <p:nvPr/>
        </p:nvSpPr>
        <p:spPr>
          <a:xfrm>
            <a:off x="0" y="-3148"/>
            <a:ext cx="6350001" cy="381001"/>
          </a:xfrm>
          <a:prstGeom prst="rect">
            <a:avLst/>
          </a:prstGeom>
          <a:solidFill>
            <a:srgbClr val="78B6E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F9AD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Al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tatement"/>
          <p:cNvSpPr txBox="1">
            <a:spLocks noGrp="1"/>
          </p:cNvSpPr>
          <p:nvPr>
            <p:ph type="title" hasCustomPrompt="1"/>
          </p:nvPr>
        </p:nvSpPr>
        <p:spPr>
          <a:xfrm>
            <a:off x="2544833" y="2154767"/>
            <a:ext cx="18684734" cy="1659003"/>
          </a:xfrm>
          <a:prstGeom prst="rect">
            <a:avLst/>
          </a:prstGeom>
        </p:spPr>
        <p:txBody>
          <a:bodyPr/>
          <a:lstStyle>
            <a:lvl1pPr>
              <a:defRPr sz="10000" spc="0">
                <a:solidFill>
                  <a:srgbClr val="78B6E4"/>
                </a:solidFill>
              </a:defRPr>
            </a:lvl1pPr>
          </a:lstStyle>
          <a:p>
            <a:r>
              <a:t>Statement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536824" y="3806890"/>
            <a:ext cx="16980034" cy="5606757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7C7EDED-4805-A9E6-ADD7-95B08512729B}"/>
              </a:ext>
            </a:extLst>
          </p:cNvPr>
          <p:cNvGrpSpPr/>
          <p:nvPr userDrawn="1"/>
        </p:nvGrpSpPr>
        <p:grpSpPr>
          <a:xfrm rot="10800000">
            <a:off x="-65144" y="13335311"/>
            <a:ext cx="24449144" cy="383461"/>
            <a:chOff x="0" y="-3148"/>
            <a:chExt cx="24449144" cy="383461"/>
          </a:xfrm>
        </p:grpSpPr>
        <p:sp>
          <p:nvSpPr>
            <p:cNvPr id="5" name="Rectangle">
              <a:extLst>
                <a:ext uri="{FF2B5EF4-FFF2-40B4-BE49-F238E27FC236}">
                  <a16:creationId xmlns:a16="http://schemas.microsoft.com/office/drawing/2014/main" id="{EDBC1562-711A-4C43-62EE-7C89EB9B359E}"/>
                </a:ext>
              </a:extLst>
            </p:cNvPr>
            <p:cNvSpPr/>
            <p:nvPr userDrawn="1"/>
          </p:nvSpPr>
          <p:spPr>
            <a:xfrm>
              <a:off x="6344024" y="-3148"/>
              <a:ext cx="18105120" cy="381001"/>
            </a:xfrm>
            <a:prstGeom prst="rect">
              <a:avLst/>
            </a:prstGeom>
            <a:solidFill>
              <a:srgbClr val="21395D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6" name="Rectangle">
              <a:extLst>
                <a:ext uri="{FF2B5EF4-FFF2-40B4-BE49-F238E27FC236}">
                  <a16:creationId xmlns:a16="http://schemas.microsoft.com/office/drawing/2014/main" id="{ABAA904C-D0F0-5726-C7E1-E2796A4044C8}"/>
                </a:ext>
              </a:extLst>
            </p:cNvPr>
            <p:cNvSpPr/>
            <p:nvPr userDrawn="1"/>
          </p:nvSpPr>
          <p:spPr>
            <a:xfrm>
              <a:off x="0" y="-688"/>
              <a:ext cx="6350001" cy="381001"/>
            </a:xfrm>
            <a:prstGeom prst="rect">
              <a:avLst/>
            </a:prstGeom>
            <a:solidFill>
              <a:srgbClr val="78B6E4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defTabSz="825500">
                <a:defRPr sz="3200">
                  <a:solidFill>
                    <a:srgbClr val="6F9AD3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5375802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tatement"/>
          <p:cNvSpPr txBox="1">
            <a:spLocks noGrp="1"/>
          </p:cNvSpPr>
          <p:nvPr>
            <p:ph type="title" hasCustomPrompt="1"/>
          </p:nvPr>
        </p:nvSpPr>
        <p:spPr>
          <a:xfrm>
            <a:off x="2540000" y="1524000"/>
            <a:ext cx="18672034" cy="1465256"/>
          </a:xfrm>
          <a:prstGeom prst="rect">
            <a:avLst/>
          </a:prstGeom>
        </p:spPr>
        <p:txBody>
          <a:bodyPr/>
          <a:lstStyle>
            <a:lvl1pPr>
              <a:defRPr sz="10000" spc="0">
                <a:solidFill>
                  <a:srgbClr val="21395D"/>
                </a:solidFill>
              </a:defRPr>
            </a:lvl1pPr>
          </a:lstStyle>
          <a:p>
            <a:r>
              <a:t>Statement</a:t>
            </a:r>
          </a:p>
        </p:txBody>
      </p:sp>
      <p:sp>
        <p:nvSpPr>
          <p:cNvPr id="12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430991" y="2779342"/>
            <a:ext cx="9910211" cy="917194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</a:lvl1pPr>
            <a:lvl2pPr marL="685800" indent="-228600">
              <a:buSzPct val="100000"/>
              <a:buChar char="•"/>
            </a:lvl2pPr>
            <a:lvl3pPr marL="914400" indent="0">
              <a:buSzPct val="100000"/>
              <a:buChar char="•"/>
            </a:lvl3pPr>
            <a:lvl4pPr marL="1371600" indent="0">
              <a:buSzPct val="100000"/>
              <a:buChar char="•"/>
            </a:lvl4pPr>
            <a:lvl5pPr marL="1828800" indent="0">
              <a:buSzPct val="100000"/>
              <a:buChar char="•"/>
            </a:lvl5pPr>
          </a:lstStyle>
          <a:p>
            <a:r>
              <a:t>Table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Rectangle">
            <a:extLst>
              <a:ext uri="{FF2B5EF4-FFF2-40B4-BE49-F238E27FC236}">
                <a16:creationId xmlns:a16="http://schemas.microsoft.com/office/drawing/2014/main" id="{C5AC7199-D7B6-D071-5A53-A1AB0A20461D}"/>
              </a:ext>
            </a:extLst>
          </p:cNvPr>
          <p:cNvSpPr/>
          <p:nvPr userDrawn="1"/>
        </p:nvSpPr>
        <p:spPr>
          <a:xfrm rot="16200000">
            <a:off x="-4886901" y="8460595"/>
            <a:ext cx="10142306" cy="368504"/>
          </a:xfrm>
          <a:prstGeom prst="rect">
            <a:avLst/>
          </a:prstGeom>
          <a:solidFill>
            <a:srgbClr val="21395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6585090F-7C1E-C8EB-9197-23F3977BED71}"/>
              </a:ext>
            </a:extLst>
          </p:cNvPr>
          <p:cNvSpPr/>
          <p:nvPr userDrawn="1"/>
        </p:nvSpPr>
        <p:spPr>
          <a:xfrm rot="16200000">
            <a:off x="-1601365" y="1603823"/>
            <a:ext cx="3571235" cy="368506"/>
          </a:xfrm>
          <a:prstGeom prst="rect">
            <a:avLst/>
          </a:prstGeom>
          <a:solidFill>
            <a:srgbClr val="78B6E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F9AD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tatement"/>
          <p:cNvSpPr txBox="1">
            <a:spLocks noGrp="1"/>
          </p:cNvSpPr>
          <p:nvPr>
            <p:ph type="title" hasCustomPrompt="1"/>
          </p:nvPr>
        </p:nvSpPr>
        <p:spPr>
          <a:xfrm>
            <a:off x="2540000" y="1524000"/>
            <a:ext cx="18672034" cy="1465256"/>
          </a:xfrm>
          <a:prstGeom prst="rect">
            <a:avLst/>
          </a:prstGeom>
        </p:spPr>
        <p:txBody>
          <a:bodyPr/>
          <a:lstStyle>
            <a:lvl1pPr>
              <a:defRPr sz="10000" spc="0">
                <a:solidFill>
                  <a:srgbClr val="21395D"/>
                </a:solidFill>
              </a:defRPr>
            </a:lvl1pPr>
          </a:lstStyle>
          <a:p>
            <a:r>
              <a:t>Statement</a:t>
            </a:r>
          </a:p>
        </p:txBody>
      </p:sp>
      <p:sp>
        <p:nvSpPr>
          <p:cNvPr id="12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430991" y="2779342"/>
            <a:ext cx="9910211" cy="917194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</a:lvl1pPr>
            <a:lvl2pPr marL="685800" indent="-228600">
              <a:buSzPct val="100000"/>
              <a:buChar char="•"/>
            </a:lvl2pPr>
            <a:lvl3pPr marL="914400" indent="0">
              <a:buSzPct val="100000"/>
              <a:buChar char="•"/>
            </a:lvl3pPr>
            <a:lvl4pPr marL="1371600" indent="0">
              <a:buSzPct val="100000"/>
              <a:buChar char="•"/>
            </a:lvl4pPr>
            <a:lvl5pPr marL="1828800" indent="0">
              <a:buSzPct val="100000"/>
              <a:buChar char="•"/>
            </a:lvl5pPr>
          </a:lstStyle>
          <a:p>
            <a:r>
              <a:t>Table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Rectangle">
            <a:extLst>
              <a:ext uri="{FF2B5EF4-FFF2-40B4-BE49-F238E27FC236}">
                <a16:creationId xmlns:a16="http://schemas.microsoft.com/office/drawing/2014/main" id="{C5AC7199-D7B6-D071-5A53-A1AB0A20461D}"/>
              </a:ext>
            </a:extLst>
          </p:cNvPr>
          <p:cNvSpPr/>
          <p:nvPr userDrawn="1"/>
        </p:nvSpPr>
        <p:spPr>
          <a:xfrm rot="5400000">
            <a:off x="19128595" y="4889359"/>
            <a:ext cx="10142306" cy="368504"/>
          </a:xfrm>
          <a:prstGeom prst="rect">
            <a:avLst/>
          </a:prstGeom>
          <a:solidFill>
            <a:srgbClr val="21395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6585090F-7C1E-C8EB-9197-23F3977BED71}"/>
              </a:ext>
            </a:extLst>
          </p:cNvPr>
          <p:cNvSpPr/>
          <p:nvPr userDrawn="1"/>
        </p:nvSpPr>
        <p:spPr>
          <a:xfrm rot="5400000">
            <a:off x="22414129" y="11746131"/>
            <a:ext cx="3571235" cy="368506"/>
          </a:xfrm>
          <a:prstGeom prst="rect">
            <a:avLst/>
          </a:prstGeom>
          <a:solidFill>
            <a:srgbClr val="78B6E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F9AD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17141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A99-739D-B745-FC78-BB2AE3205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80FF1F-8FAC-57BC-2167-0FD5DB963E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80A43270-4BAB-7D38-D37E-84FC22A13072}"/>
              </a:ext>
            </a:extLst>
          </p:cNvPr>
          <p:cNvSpPr/>
          <p:nvPr userDrawn="1"/>
        </p:nvSpPr>
        <p:spPr>
          <a:xfrm rot="5400000">
            <a:off x="19128595" y="4889359"/>
            <a:ext cx="10142306" cy="368504"/>
          </a:xfrm>
          <a:prstGeom prst="rect">
            <a:avLst/>
          </a:prstGeom>
          <a:solidFill>
            <a:srgbClr val="21395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5CEFF601-941D-398E-CED0-564B6735F439}"/>
              </a:ext>
            </a:extLst>
          </p:cNvPr>
          <p:cNvSpPr/>
          <p:nvPr userDrawn="1"/>
        </p:nvSpPr>
        <p:spPr>
          <a:xfrm rot="10800000">
            <a:off x="0" y="0"/>
            <a:ext cx="6350001" cy="381001"/>
          </a:xfrm>
          <a:prstGeom prst="rect">
            <a:avLst/>
          </a:prstGeom>
          <a:solidFill>
            <a:srgbClr val="78B6E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F9AD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507431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54500"/>
            <a:ext cx="21971000" cy="825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4" r:id="rId3"/>
    <p:sldLayoutId id="2147483655" r:id="rId4"/>
    <p:sldLayoutId id="2147483662" r:id="rId5"/>
    <p:sldLayoutId id="2147483658" r:id="rId6"/>
    <p:sldLayoutId id="2147483663" r:id="rId7"/>
    <p:sldLayoutId id="2147483664" r:id="rId8"/>
    <p:sldLayoutId id="2147483660" r:id="rId9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all" spc="0" baseline="0">
          <a:solidFill>
            <a:srgbClr val="6F9AD3"/>
          </a:solidFill>
          <a:uFillTx/>
          <a:latin typeface="+mn-lt"/>
          <a:ea typeface="+mn-ea"/>
          <a:cs typeface="+mn-cs"/>
          <a:sym typeface="FranklinGothic URW Cond Book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all" spc="0" baseline="0">
          <a:solidFill>
            <a:srgbClr val="6F9AD3"/>
          </a:solidFill>
          <a:uFillTx/>
          <a:latin typeface="+mn-lt"/>
          <a:ea typeface="+mn-ea"/>
          <a:cs typeface="+mn-cs"/>
          <a:sym typeface="FranklinGothic URW Cond Book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all" spc="0" baseline="0">
          <a:solidFill>
            <a:srgbClr val="6F9AD3"/>
          </a:solidFill>
          <a:uFillTx/>
          <a:latin typeface="+mn-lt"/>
          <a:ea typeface="+mn-ea"/>
          <a:cs typeface="+mn-cs"/>
          <a:sym typeface="FranklinGothic URW Cond Book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all" spc="0" baseline="0">
          <a:solidFill>
            <a:srgbClr val="6F9AD3"/>
          </a:solidFill>
          <a:uFillTx/>
          <a:latin typeface="+mn-lt"/>
          <a:ea typeface="+mn-ea"/>
          <a:cs typeface="+mn-cs"/>
          <a:sym typeface="FranklinGothic URW Cond Book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all" spc="0" baseline="0">
          <a:solidFill>
            <a:srgbClr val="6F9AD3"/>
          </a:solidFill>
          <a:uFillTx/>
          <a:latin typeface="+mn-lt"/>
          <a:ea typeface="+mn-ea"/>
          <a:cs typeface="+mn-cs"/>
          <a:sym typeface="FranklinGothic URW Cond Book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all" spc="0" baseline="0">
          <a:solidFill>
            <a:srgbClr val="6F9AD3"/>
          </a:solidFill>
          <a:uFillTx/>
          <a:latin typeface="+mn-lt"/>
          <a:ea typeface="+mn-ea"/>
          <a:cs typeface="+mn-cs"/>
          <a:sym typeface="FranklinGothic URW Cond Book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all" spc="0" baseline="0">
          <a:solidFill>
            <a:srgbClr val="6F9AD3"/>
          </a:solidFill>
          <a:uFillTx/>
          <a:latin typeface="+mn-lt"/>
          <a:ea typeface="+mn-ea"/>
          <a:cs typeface="+mn-cs"/>
          <a:sym typeface="FranklinGothic URW Cond Book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all" spc="0" baseline="0">
          <a:solidFill>
            <a:srgbClr val="6F9AD3"/>
          </a:solidFill>
          <a:uFillTx/>
          <a:latin typeface="+mn-lt"/>
          <a:ea typeface="+mn-ea"/>
          <a:cs typeface="+mn-cs"/>
          <a:sym typeface="FranklinGothic URW Cond Book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all" spc="0" baseline="0">
          <a:solidFill>
            <a:srgbClr val="6F9AD3"/>
          </a:solidFill>
          <a:uFillTx/>
          <a:latin typeface="+mn-lt"/>
          <a:ea typeface="+mn-ea"/>
          <a:cs typeface="+mn-cs"/>
          <a:sym typeface="FranklinGothic URW Cond Book"/>
        </a:defRPr>
      </a:lvl9pPr>
    </p:titleStyle>
    <p:bodyStyle>
      <a:lvl1pPr marL="635000" marR="0" indent="-317500" algn="l" defTabSz="2438338" rtl="0" latinLnBrk="0">
        <a:lnSpc>
          <a:spcPct val="120000"/>
        </a:lnSpc>
        <a:spcBef>
          <a:spcPts val="2000"/>
        </a:spcBef>
        <a:spcAft>
          <a:spcPts val="0"/>
        </a:spcAft>
        <a:buClr>
          <a:srgbClr val="72ABBD"/>
        </a:buClr>
        <a:buSzPct val="100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Archer Book"/>
          <a:ea typeface="Archer Book"/>
          <a:cs typeface="Archer Book"/>
          <a:sym typeface="Archer Book"/>
        </a:defRPr>
      </a:lvl1pPr>
      <a:lvl2pPr marL="0" marR="0" indent="457200" algn="l" defTabSz="2438338" rtl="0" latinLnBrk="0">
        <a:lnSpc>
          <a:spcPct val="120000"/>
        </a:lnSpc>
        <a:spcBef>
          <a:spcPts val="2000"/>
        </a:spcBef>
        <a:spcAft>
          <a:spcPts val="0"/>
        </a:spcAft>
        <a:buClr>
          <a:srgbClr val="72ABBD"/>
        </a:buClr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Archer Book"/>
          <a:ea typeface="Archer Book"/>
          <a:cs typeface="Archer Book"/>
          <a:sym typeface="Archer Book"/>
        </a:defRPr>
      </a:lvl2pPr>
      <a:lvl3pPr marL="0" marR="0" indent="914400" algn="l" defTabSz="2438338" rtl="0" latinLnBrk="0">
        <a:lnSpc>
          <a:spcPct val="120000"/>
        </a:lnSpc>
        <a:spcBef>
          <a:spcPts val="2000"/>
        </a:spcBef>
        <a:spcAft>
          <a:spcPts val="0"/>
        </a:spcAft>
        <a:buClr>
          <a:srgbClr val="72ABBD"/>
        </a:buClr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Archer Book"/>
          <a:ea typeface="Archer Book"/>
          <a:cs typeface="Archer Book"/>
          <a:sym typeface="Archer Book"/>
        </a:defRPr>
      </a:lvl3pPr>
      <a:lvl4pPr marL="0" marR="0" indent="1371600" algn="l" defTabSz="2438338" rtl="0" latinLnBrk="0">
        <a:lnSpc>
          <a:spcPct val="120000"/>
        </a:lnSpc>
        <a:spcBef>
          <a:spcPts val="2000"/>
        </a:spcBef>
        <a:spcAft>
          <a:spcPts val="0"/>
        </a:spcAft>
        <a:buClr>
          <a:srgbClr val="72ABBD"/>
        </a:buClr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Archer Book"/>
          <a:ea typeface="Archer Book"/>
          <a:cs typeface="Archer Book"/>
          <a:sym typeface="Archer Book"/>
        </a:defRPr>
      </a:lvl4pPr>
      <a:lvl5pPr marL="0" marR="0" indent="1828800" algn="l" defTabSz="2438338" rtl="0" latinLnBrk="0">
        <a:lnSpc>
          <a:spcPct val="120000"/>
        </a:lnSpc>
        <a:spcBef>
          <a:spcPts val="2000"/>
        </a:spcBef>
        <a:spcAft>
          <a:spcPts val="0"/>
        </a:spcAft>
        <a:buClr>
          <a:srgbClr val="72ABBD"/>
        </a:buClr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Archer Book"/>
          <a:ea typeface="Archer Book"/>
          <a:cs typeface="Archer Book"/>
          <a:sym typeface="Archer Book"/>
        </a:defRPr>
      </a:lvl5pPr>
      <a:lvl6pPr marL="0" marR="0" indent="2286000" algn="l" defTabSz="2438338" rtl="0" latinLnBrk="0">
        <a:lnSpc>
          <a:spcPct val="120000"/>
        </a:lnSpc>
        <a:spcBef>
          <a:spcPts val="2000"/>
        </a:spcBef>
        <a:spcAft>
          <a:spcPts val="0"/>
        </a:spcAft>
        <a:buClr>
          <a:srgbClr val="72ABBD"/>
        </a:buClr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Archer Book"/>
          <a:ea typeface="Archer Book"/>
          <a:cs typeface="Archer Book"/>
          <a:sym typeface="Archer Book"/>
        </a:defRPr>
      </a:lvl6pPr>
      <a:lvl7pPr marL="0" marR="0" indent="2743200" algn="l" defTabSz="2438338" rtl="0" latinLnBrk="0">
        <a:lnSpc>
          <a:spcPct val="120000"/>
        </a:lnSpc>
        <a:spcBef>
          <a:spcPts val="2000"/>
        </a:spcBef>
        <a:spcAft>
          <a:spcPts val="0"/>
        </a:spcAft>
        <a:buClr>
          <a:srgbClr val="72ABBD"/>
        </a:buClr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Archer Book"/>
          <a:ea typeface="Archer Book"/>
          <a:cs typeface="Archer Book"/>
          <a:sym typeface="Archer Book"/>
        </a:defRPr>
      </a:lvl7pPr>
      <a:lvl8pPr marL="0" marR="0" indent="3200400" algn="l" defTabSz="2438338" rtl="0" latinLnBrk="0">
        <a:lnSpc>
          <a:spcPct val="120000"/>
        </a:lnSpc>
        <a:spcBef>
          <a:spcPts val="2000"/>
        </a:spcBef>
        <a:spcAft>
          <a:spcPts val="0"/>
        </a:spcAft>
        <a:buClr>
          <a:srgbClr val="72ABBD"/>
        </a:buClr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Archer Book"/>
          <a:ea typeface="Archer Book"/>
          <a:cs typeface="Archer Book"/>
          <a:sym typeface="Archer Book"/>
        </a:defRPr>
      </a:lvl8pPr>
      <a:lvl9pPr marL="0" marR="0" indent="3657600" algn="l" defTabSz="2438338" rtl="0" latinLnBrk="0">
        <a:lnSpc>
          <a:spcPct val="120000"/>
        </a:lnSpc>
        <a:spcBef>
          <a:spcPts val="2000"/>
        </a:spcBef>
        <a:spcAft>
          <a:spcPts val="0"/>
        </a:spcAft>
        <a:buClr>
          <a:srgbClr val="72ABBD"/>
        </a:buClr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Archer Book"/>
          <a:ea typeface="Archer Book"/>
          <a:cs typeface="Archer Book"/>
          <a:sym typeface="Archer Book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x.com/RepWexton/status/1811089786871877748&#8221;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January 2025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>
            <a:normAutofit fontScale="92500" lnSpcReduction="10000"/>
          </a:bodyPr>
          <a:lstStyle/>
          <a:p>
            <a:r>
              <a:rPr dirty="0"/>
              <a:t>January 2025</a:t>
            </a:r>
          </a:p>
        </p:txBody>
      </p:sp>
      <p:sp>
        <p:nvSpPr>
          <p:cNvPr id="152" name="Presentation Title"/>
          <p:cNvSpPr txBox="1">
            <a:spLocks noGrp="1"/>
          </p:cNvSpPr>
          <p:nvPr>
            <p:ph type="ctrTitle" idx="4294967295"/>
          </p:nvPr>
        </p:nvSpPr>
        <p:spPr>
          <a:xfrm>
            <a:off x="1206498" y="5513691"/>
            <a:ext cx="21971004" cy="3133928"/>
          </a:xfrm>
          <a:prstGeom prst="rect">
            <a:avLst/>
          </a:prstGeom>
        </p:spPr>
        <p:txBody>
          <a:bodyPr lIns="50800" tIns="50800" rIns="50800" bIns="50800" anchor="t">
            <a:normAutofit fontScale="90000"/>
          </a:bodyPr>
          <a:lstStyle/>
          <a:p>
            <a:r>
              <a:rPr lang="en-US" sz="13300" dirty="0">
                <a:solidFill>
                  <a:schemeClr val="bg1"/>
                </a:solidFill>
                <a:latin typeface="Montserrat"/>
              </a:rPr>
              <a:t>Care partner training</a:t>
            </a:r>
            <a:br>
              <a:rPr lang="en-US" sz="9600" dirty="0">
                <a:solidFill>
                  <a:schemeClr val="bg1"/>
                </a:solidFill>
              </a:rPr>
            </a:br>
            <a:r>
              <a:rPr lang="en-US" b="0" dirty="0">
                <a:solidFill>
                  <a:schemeClr val="bg1"/>
                </a:solidFill>
                <a:latin typeface="Montserrat Medium"/>
              </a:rPr>
              <a:t>DEVELOPED WITH Dr. Jori Fleisher</a:t>
            </a:r>
            <a:endParaRPr lang="en-US" sz="7200" b="0" dirty="0">
              <a:solidFill>
                <a:schemeClr val="bg1"/>
              </a:solidFill>
              <a:latin typeface="Montserrat Medium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30110-6EA0-E075-2512-6FAB41E65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4BB229-1A14-4C05-692F-A65C699F85E0}"/>
              </a:ext>
            </a:extLst>
          </p:cNvPr>
          <p:cNvSpPr txBox="1"/>
          <p:nvPr/>
        </p:nvSpPr>
        <p:spPr>
          <a:xfrm>
            <a:off x="1329987" y="4754860"/>
            <a:ext cx="22797981" cy="21031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3000" b="1" dirty="0">
                <a:solidFill>
                  <a:schemeClr val="bg1"/>
                </a:solidFill>
                <a:latin typeface="Montserrat" pitchFamily="2" charset="77"/>
              </a:rPr>
              <a:t>Transfers &amp; Mobility</a:t>
            </a:r>
            <a:endParaRPr kumimoji="0" lang="en-US" sz="13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" pitchFamily="2" charset="77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1273918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Heading"/>
          <p:cNvSpPr txBox="1">
            <a:spLocks noGrp="1"/>
          </p:cNvSpPr>
          <p:nvPr>
            <p:ph type="title"/>
          </p:nvPr>
        </p:nvSpPr>
        <p:spPr>
          <a:xfrm>
            <a:off x="1105159" y="1569551"/>
            <a:ext cx="18684734" cy="1659003"/>
          </a:xfrm>
          <a:prstGeom prst="rect">
            <a:avLst/>
          </a:prstGeom>
        </p:spPr>
        <p:txBody>
          <a:bodyPr/>
          <a:lstStyle/>
          <a:p>
            <a:r>
              <a:rPr lang="en-US" cap="none" dirty="0">
                <a:latin typeface="Montserrat" pitchFamily="2" charset="77"/>
              </a:rPr>
              <a:t>TRANSFERS</a:t>
            </a:r>
          </a:p>
        </p:txBody>
      </p:sp>
      <p:sp>
        <p:nvSpPr>
          <p:cNvPr id="178" name="Lorem ipsum dolor sit amet, consectetur adipiscing elit. Morbi tincidunt sapien volutpat nunc vestibulum tincidunt. Aliquam ut dui at massa rutrum vestibulum. Etiam in risus a lectus condimentum luctus. Nam et malesuada nulla. Etiam metus velit, tristiqu"/>
          <p:cNvSpPr txBox="1">
            <a:spLocks noGrp="1"/>
          </p:cNvSpPr>
          <p:nvPr>
            <p:ph type="body" sz="half" idx="1"/>
          </p:nvPr>
        </p:nvSpPr>
        <p:spPr>
          <a:xfrm>
            <a:off x="6017196" y="2972522"/>
            <a:ext cx="12349608" cy="16590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6000" b="1" i="1" dirty="0"/>
              <a:t>THE PLASTIC BAG TRICK</a:t>
            </a:r>
            <a:endParaRPr sz="6000" b="1" i="1" dirty="0"/>
          </a:p>
        </p:txBody>
      </p:sp>
      <p:pic>
        <p:nvPicPr>
          <p:cNvPr id="3" name="Picture 2" descr="A white plastic bag with red text&#10;&#10;Description automatically generated">
            <a:extLst>
              <a:ext uri="{FF2B5EF4-FFF2-40B4-BE49-F238E27FC236}">
                <a16:creationId xmlns:a16="http://schemas.microsoft.com/office/drawing/2014/main" id="{197BAAD4-B9CD-E2C6-D97E-F5AC156CB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196" y="4412069"/>
            <a:ext cx="12349608" cy="828290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4B390-A7D2-5159-61E6-F6F40F55A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Heading">
            <a:extLst>
              <a:ext uri="{FF2B5EF4-FFF2-40B4-BE49-F238E27FC236}">
                <a16:creationId xmlns:a16="http://schemas.microsoft.com/office/drawing/2014/main" id="{05965213-8899-2538-EA7F-F63BD4DE11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05159" y="1569551"/>
            <a:ext cx="18684734" cy="1659003"/>
          </a:xfrm>
          <a:prstGeom prst="rect">
            <a:avLst/>
          </a:prstGeom>
        </p:spPr>
        <p:txBody>
          <a:bodyPr/>
          <a:lstStyle/>
          <a:p>
            <a:r>
              <a:rPr lang="en-US" cap="none" dirty="0">
                <a:latin typeface="Montserrat" pitchFamily="2" charset="77"/>
              </a:rPr>
              <a:t>TRANSFERS</a:t>
            </a:r>
          </a:p>
        </p:txBody>
      </p:sp>
      <p:sp>
        <p:nvSpPr>
          <p:cNvPr id="178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8DFC2024-EF04-5F73-5F52-84910FE75B27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0" y="10939267"/>
            <a:ext cx="24384000" cy="1306870"/>
          </a:xfrm>
          <a:prstGeom prst="rect">
            <a:avLst/>
          </a:prstGeom>
        </p:spPr>
        <p:txBody>
          <a:bodyPr lIns="50800" tIns="50800" rIns="50800" bIns="5080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800" b="1" dirty="0"/>
              <a:t>Swivel Seat Cushion </a:t>
            </a:r>
            <a:endParaRPr lang="en-US" sz="4800" dirty="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(Amazon)</a:t>
            </a:r>
            <a:endParaRPr lang="en-US" sz="4800" b="1" dirty="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Bonus – you can use on other non-swiveling chairs at home!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48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61B968-4EA7-D34C-18D6-CCE5464F8750}"/>
              </a:ext>
            </a:extLst>
          </p:cNvPr>
          <p:cNvGrpSpPr/>
          <p:nvPr/>
        </p:nvGrpSpPr>
        <p:grpSpPr>
          <a:xfrm>
            <a:off x="4076074" y="4335513"/>
            <a:ext cx="16231852" cy="6276909"/>
            <a:chOff x="2633472" y="4887557"/>
            <a:chExt cx="16231852" cy="6276909"/>
          </a:xfrm>
        </p:grpSpPr>
        <p:pic>
          <p:nvPicPr>
            <p:cNvPr id="4" name="Picture 3" descr="A grey object in a car&#10;&#10;Description automatically generated">
              <a:extLst>
                <a:ext uri="{FF2B5EF4-FFF2-40B4-BE49-F238E27FC236}">
                  <a16:creationId xmlns:a16="http://schemas.microsoft.com/office/drawing/2014/main" id="{B766FD4C-4E96-C6C8-AE10-C4A0C19B2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3472" y="4887557"/>
              <a:ext cx="9136390" cy="6276909"/>
            </a:xfrm>
            <a:prstGeom prst="rect">
              <a:avLst/>
            </a:prstGeom>
          </p:spPr>
        </p:pic>
        <p:pic>
          <p:nvPicPr>
            <p:cNvPr id="6" name="Picture 5" descr="A pregnant person sitting in a car&#10;&#10;Description automatically generated">
              <a:extLst>
                <a:ext uri="{FF2B5EF4-FFF2-40B4-BE49-F238E27FC236}">
                  <a16:creationId xmlns:a16="http://schemas.microsoft.com/office/drawing/2014/main" id="{97E95BD5-F78D-105E-EAA3-13386D9AD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14140" y="4887557"/>
              <a:ext cx="6251184" cy="6276909"/>
            </a:xfrm>
            <a:prstGeom prst="rect">
              <a:avLst/>
            </a:prstGeom>
          </p:spPr>
        </p:pic>
      </p:grpSp>
      <p:sp>
        <p:nvSpPr>
          <p:cNvPr id="8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AB0D48F7-0CEE-03A4-0AD3-CAA91DD3E842}"/>
              </a:ext>
            </a:extLst>
          </p:cNvPr>
          <p:cNvSpPr txBox="1">
            <a:spLocks/>
          </p:cNvSpPr>
          <p:nvPr/>
        </p:nvSpPr>
        <p:spPr>
          <a:xfrm>
            <a:off x="152400" y="2903083"/>
            <a:ext cx="24384000" cy="1306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1pPr>
            <a:lvl2pPr marL="0" marR="0" indent="457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2pPr>
            <a:lvl3pPr marL="0" marR="0" indent="914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3pPr>
            <a:lvl4pPr marL="0" marR="0" indent="1371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4pPr>
            <a:lvl5pPr marL="0" marR="0" indent="18288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5pPr>
            <a:lvl6pPr marL="0" marR="0" indent="22860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6pPr>
            <a:lvl7pPr marL="0" marR="0" indent="2743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7pPr>
            <a:lvl8pPr marL="0" marR="0" indent="3200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8pPr>
            <a:lvl9pPr marL="0" marR="0" indent="3657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6000" i="1" dirty="0"/>
              <a:t>$$ Version of The Plastic Bag Trick: </a:t>
            </a:r>
            <a:r>
              <a:rPr lang="en-US" sz="6000" b="1" i="1" dirty="0"/>
              <a:t>Lazy Susan/Steven</a:t>
            </a:r>
          </a:p>
        </p:txBody>
      </p:sp>
    </p:spTree>
    <p:extLst>
      <p:ext uri="{BB962C8B-B14F-4D97-AF65-F5344CB8AC3E}">
        <p14:creationId xmlns:p14="http://schemas.microsoft.com/office/powerpoint/2010/main" val="221330453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5796F-5B5D-8344-E166-98D0EDF4D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Heading">
            <a:extLst>
              <a:ext uri="{FF2B5EF4-FFF2-40B4-BE49-F238E27FC236}">
                <a16:creationId xmlns:a16="http://schemas.microsoft.com/office/drawing/2014/main" id="{76F38177-FB9C-0761-7B6F-05C3BD5C09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1735" y="1569551"/>
            <a:ext cx="18684734" cy="1659003"/>
          </a:xfrm>
          <a:prstGeom prst="rect">
            <a:avLst/>
          </a:prstGeom>
        </p:spPr>
        <p:txBody>
          <a:bodyPr/>
          <a:lstStyle/>
          <a:p>
            <a:r>
              <a:rPr lang="en-US" cap="none" dirty="0">
                <a:latin typeface="Montserrat" pitchFamily="2" charset="77"/>
              </a:rPr>
              <a:t>TRANSFERS</a:t>
            </a:r>
          </a:p>
        </p:txBody>
      </p:sp>
      <p:sp>
        <p:nvSpPr>
          <p:cNvPr id="178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4309937A-6761-E573-467E-8ED9F340E120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3627299" y="10839579"/>
            <a:ext cx="6181344" cy="1306870"/>
          </a:xfrm>
          <a:prstGeom prst="rect">
            <a:avLst/>
          </a:prstGeom>
        </p:spPr>
        <p:txBody>
          <a:bodyPr lIns="50800" tIns="50800" rIns="50800" bIns="5080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800" b="1" dirty="0"/>
              <a:t>Seat Belt Extender</a:t>
            </a:r>
            <a:endParaRPr lang="en-US" dirty="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800" i="1" dirty="0"/>
              <a:t>hard plastic type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(Amazon)</a:t>
            </a:r>
          </a:p>
        </p:txBody>
      </p:sp>
      <p:pic>
        <p:nvPicPr>
          <p:cNvPr id="3" name="Picture 2" descr="A seat belt in a car&#10;&#10;Description automatically generated">
            <a:extLst>
              <a:ext uri="{FF2B5EF4-FFF2-40B4-BE49-F238E27FC236}">
                <a16:creationId xmlns:a16="http://schemas.microsoft.com/office/drawing/2014/main" id="{78CDC438-7CB8-C547-F6A5-AB9EB7EB7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238" y="3932605"/>
            <a:ext cx="6973466" cy="6480352"/>
          </a:xfrm>
          <a:prstGeom prst="rect">
            <a:avLst/>
          </a:prstGeom>
        </p:spPr>
      </p:pic>
      <p:pic>
        <p:nvPicPr>
          <p:cNvPr id="9" name="Picture 8" descr="A person holding a handle to a car door&#10;&#10;Description automatically generated">
            <a:extLst>
              <a:ext uri="{FF2B5EF4-FFF2-40B4-BE49-F238E27FC236}">
                <a16:creationId xmlns:a16="http://schemas.microsoft.com/office/drawing/2014/main" id="{C1EB6B3D-09A0-316A-D3C9-3AAE0C40B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2160" y="3932605"/>
            <a:ext cx="8680601" cy="6480353"/>
          </a:xfrm>
          <a:prstGeom prst="rect">
            <a:avLst/>
          </a:prstGeom>
        </p:spPr>
      </p:pic>
      <p:pic>
        <p:nvPicPr>
          <p:cNvPr id="11" name="Picture 10" descr="A red and white knife&#10;&#10;Description automatically generated">
            <a:extLst>
              <a:ext uri="{FF2B5EF4-FFF2-40B4-BE49-F238E27FC236}">
                <a16:creationId xmlns:a16="http://schemas.microsoft.com/office/drawing/2014/main" id="{12F907D6-64AB-9465-BEC8-BBE8A83E1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8563" y="8762466"/>
            <a:ext cx="4683449" cy="3300984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  <p:sp>
        <p:nvSpPr>
          <p:cNvPr id="12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3A331DAD-F29C-1B53-BB5A-D79DDEE2434D}"/>
              </a:ext>
            </a:extLst>
          </p:cNvPr>
          <p:cNvSpPr txBox="1">
            <a:spLocks/>
          </p:cNvSpPr>
          <p:nvPr/>
        </p:nvSpPr>
        <p:spPr>
          <a:xfrm>
            <a:off x="15716252" y="10839579"/>
            <a:ext cx="6181344" cy="1306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t">
            <a:noAutofit/>
          </a:bodyPr>
          <a:lstStyle>
            <a:lvl1pPr marL="0" marR="0" indent="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1pPr>
            <a:lvl2pPr marL="0" marR="0" indent="457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2pPr>
            <a:lvl3pPr marL="0" marR="0" indent="914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3pPr>
            <a:lvl4pPr marL="0" marR="0" indent="1371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4pPr>
            <a:lvl5pPr marL="0" marR="0" indent="18288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5pPr>
            <a:lvl6pPr marL="0" marR="0" indent="22860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6pPr>
            <a:lvl7pPr marL="0" marR="0" indent="2743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7pPr>
            <a:lvl8pPr marL="0" marR="0" indent="3200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8pPr>
            <a:lvl9pPr marL="0" marR="0" indent="3657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b="1" dirty="0"/>
              <a:t>Car Assist Handle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(Amazon)</a:t>
            </a:r>
          </a:p>
        </p:txBody>
      </p:sp>
    </p:spTree>
    <p:extLst>
      <p:ext uri="{BB962C8B-B14F-4D97-AF65-F5344CB8AC3E}">
        <p14:creationId xmlns:p14="http://schemas.microsoft.com/office/powerpoint/2010/main" val="218932453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1FB64-853B-918C-03C9-111319C8F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Heading">
            <a:extLst>
              <a:ext uri="{FF2B5EF4-FFF2-40B4-BE49-F238E27FC236}">
                <a16:creationId xmlns:a16="http://schemas.microsoft.com/office/drawing/2014/main" id="{C2D11387-1665-224B-E09C-0DBE2BFB74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1735" y="1569551"/>
            <a:ext cx="18684734" cy="1659003"/>
          </a:xfrm>
          <a:prstGeom prst="rect">
            <a:avLst/>
          </a:prstGeom>
        </p:spPr>
        <p:txBody>
          <a:bodyPr/>
          <a:lstStyle/>
          <a:p>
            <a:r>
              <a:rPr lang="en-US" cap="none" dirty="0">
                <a:latin typeface="Montserrat" pitchFamily="2" charset="77"/>
              </a:rPr>
              <a:t>BED MOBILITY</a:t>
            </a:r>
          </a:p>
        </p:txBody>
      </p:sp>
      <p:sp>
        <p:nvSpPr>
          <p:cNvPr id="178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31CD3D38-3391-9CE0-6FE0-E53EAF803E53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2386717" y="10905027"/>
            <a:ext cx="7833623" cy="1306870"/>
          </a:xfrm>
          <a:prstGeom prst="rect">
            <a:avLst/>
          </a:prstGeom>
        </p:spPr>
        <p:txBody>
          <a:bodyPr lIns="50800" tIns="50800" rIns="50800" bIns="5080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800" b="1" dirty="0"/>
              <a:t>Bed Cane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(Amazon/Google Shopping)</a:t>
            </a:r>
          </a:p>
        </p:txBody>
      </p:sp>
      <p:sp>
        <p:nvSpPr>
          <p:cNvPr id="12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C5622DAE-0B63-6E98-34F0-B4A76B981C15}"/>
              </a:ext>
            </a:extLst>
          </p:cNvPr>
          <p:cNvSpPr txBox="1">
            <a:spLocks/>
          </p:cNvSpPr>
          <p:nvPr/>
        </p:nvSpPr>
        <p:spPr>
          <a:xfrm>
            <a:off x="14236812" y="10905027"/>
            <a:ext cx="7833623" cy="1306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t">
            <a:noAutofit/>
          </a:bodyPr>
          <a:lstStyle>
            <a:lvl1pPr marL="0" marR="0" indent="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1pPr>
            <a:lvl2pPr marL="0" marR="0" indent="457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2pPr>
            <a:lvl3pPr marL="0" marR="0" indent="914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3pPr>
            <a:lvl4pPr marL="0" marR="0" indent="1371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4pPr>
            <a:lvl5pPr marL="0" marR="0" indent="18288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5pPr>
            <a:lvl6pPr marL="0" marR="0" indent="22860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6pPr>
            <a:lvl7pPr marL="0" marR="0" indent="2743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7pPr>
            <a:lvl8pPr marL="0" marR="0" indent="3200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8pPr>
            <a:lvl9pPr marL="0" marR="0" indent="3657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Silk/satin pajamas OR sheets</a:t>
            </a:r>
          </a:p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(Amazon)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53B22A-D5F9-04C5-A63D-2D6E318E7F4F}"/>
              </a:ext>
            </a:extLst>
          </p:cNvPr>
          <p:cNvGrpSpPr/>
          <p:nvPr/>
        </p:nvGrpSpPr>
        <p:grpSpPr>
          <a:xfrm>
            <a:off x="1487425" y="5575408"/>
            <a:ext cx="9161625" cy="4324287"/>
            <a:chOff x="1649786" y="4720135"/>
            <a:chExt cx="9161625" cy="4324287"/>
          </a:xfrm>
        </p:grpSpPr>
        <p:pic>
          <p:nvPicPr>
            <p:cNvPr id="4" name="Picture 3" descr="A bed with a white pillow and a black handle&#10;&#10;Description automatically generated">
              <a:extLst>
                <a:ext uri="{FF2B5EF4-FFF2-40B4-BE49-F238E27FC236}">
                  <a16:creationId xmlns:a16="http://schemas.microsoft.com/office/drawing/2014/main" id="{23B7D1B2-8D62-43F9-24E0-394C6D40C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7347" y="4720135"/>
              <a:ext cx="4224064" cy="4198770"/>
            </a:xfrm>
            <a:prstGeom prst="rect">
              <a:avLst/>
            </a:prstGeom>
          </p:spPr>
        </p:pic>
        <p:pic>
          <p:nvPicPr>
            <p:cNvPr id="6" name="Picture 5" descr="A black seat on a wooden board&#10;&#10;Description automatically generated">
              <a:extLst>
                <a:ext uri="{FF2B5EF4-FFF2-40B4-BE49-F238E27FC236}">
                  <a16:creationId xmlns:a16="http://schemas.microsoft.com/office/drawing/2014/main" id="{90D770BA-415C-860D-FF19-2F99410A0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786" y="4720135"/>
              <a:ext cx="4494982" cy="4324287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EB610F1-3ADD-F518-2670-CD99C5BC6DE1}"/>
              </a:ext>
            </a:extLst>
          </p:cNvPr>
          <p:cNvGrpSpPr/>
          <p:nvPr/>
        </p:nvGrpSpPr>
        <p:grpSpPr>
          <a:xfrm>
            <a:off x="13632325" y="3096641"/>
            <a:ext cx="9264250" cy="7522718"/>
            <a:chOff x="13632325" y="3096641"/>
            <a:chExt cx="9264250" cy="752271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D03C321-0C9F-A2BC-B2E4-59EEA8637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32325" y="3096641"/>
              <a:ext cx="5404251" cy="7522718"/>
            </a:xfrm>
            <a:prstGeom prst="rect">
              <a:avLst/>
            </a:prstGeom>
          </p:spPr>
        </p:pic>
        <p:pic>
          <p:nvPicPr>
            <p:cNvPr id="8" name="Picture 7" descr="A bed with a silver blanket&#10;&#10;Description automatically generated">
              <a:extLst>
                <a:ext uri="{FF2B5EF4-FFF2-40B4-BE49-F238E27FC236}">
                  <a16:creationId xmlns:a16="http://schemas.microsoft.com/office/drawing/2014/main" id="{0ED1C566-1F50-9705-BA3E-882B1CFA0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53624" y="5654846"/>
              <a:ext cx="4742951" cy="46571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628606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9341F-BA0A-DD35-9660-554392B43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Heading">
            <a:extLst>
              <a:ext uri="{FF2B5EF4-FFF2-40B4-BE49-F238E27FC236}">
                <a16:creationId xmlns:a16="http://schemas.microsoft.com/office/drawing/2014/main" id="{C5470D0C-B49A-4C8E-F792-014A6BF28F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1735" y="1569551"/>
            <a:ext cx="18684734" cy="1659003"/>
          </a:xfrm>
          <a:prstGeom prst="rect">
            <a:avLst/>
          </a:prstGeom>
        </p:spPr>
        <p:txBody>
          <a:bodyPr/>
          <a:lstStyle/>
          <a:p>
            <a:r>
              <a:rPr lang="en-US" cap="none" dirty="0">
                <a:latin typeface="Montserrat" pitchFamily="2" charset="77"/>
              </a:rPr>
              <a:t>BED MOBILITY</a:t>
            </a:r>
          </a:p>
        </p:txBody>
      </p:sp>
      <p:sp>
        <p:nvSpPr>
          <p:cNvPr id="178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932C66A1-A3AE-3870-5994-5BCA5349EF36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14236812" y="4806701"/>
            <a:ext cx="7833623" cy="1306870"/>
          </a:xfrm>
          <a:prstGeom prst="rect">
            <a:avLst/>
          </a:prstGeom>
        </p:spPr>
        <p:txBody>
          <a:bodyPr lIns="50800" tIns="50800" rIns="50800" bIns="5080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800" b="1" dirty="0"/>
              <a:t>Sit-to-Stand Device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(Amazon/Google Shopping)</a:t>
            </a:r>
          </a:p>
        </p:txBody>
      </p:sp>
      <p:sp>
        <p:nvSpPr>
          <p:cNvPr id="12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34A6AABB-E01C-5CA8-B86C-E916332553CB}"/>
              </a:ext>
            </a:extLst>
          </p:cNvPr>
          <p:cNvSpPr txBox="1">
            <a:spLocks/>
          </p:cNvSpPr>
          <p:nvPr/>
        </p:nvSpPr>
        <p:spPr>
          <a:xfrm>
            <a:off x="14236812" y="6735363"/>
            <a:ext cx="7833623" cy="1306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1pPr>
            <a:lvl2pPr marL="0" marR="0" indent="457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2pPr>
            <a:lvl3pPr marL="0" marR="0" indent="914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3pPr>
            <a:lvl4pPr marL="0" marR="0" indent="1371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4pPr>
            <a:lvl5pPr marL="0" marR="0" indent="18288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5pPr>
            <a:lvl6pPr marL="0" marR="0" indent="22860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6pPr>
            <a:lvl7pPr marL="0" marR="0" indent="2743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7pPr>
            <a:lvl8pPr marL="0" marR="0" indent="3200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8pPr>
            <a:lvl9pPr marL="0" marR="0" indent="3657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Insurance doesn’t cover these, check out your local lending closet</a:t>
            </a:r>
            <a:r>
              <a:rPr lang="en-US" sz="4800" b="1" i="1" dirty="0"/>
              <a:t>. </a:t>
            </a:r>
          </a:p>
        </p:txBody>
      </p:sp>
      <p:pic>
        <p:nvPicPr>
          <p:cNvPr id="3" name="Picture 2" descr="A person pushing an elderly person on a walker&#10;&#10;Description automatically generated">
            <a:extLst>
              <a:ext uri="{FF2B5EF4-FFF2-40B4-BE49-F238E27FC236}">
                <a16:creationId xmlns:a16="http://schemas.microsoft.com/office/drawing/2014/main" id="{B6585C47-1113-91B1-C467-1604DABF7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565" y="3014477"/>
            <a:ext cx="9867641" cy="1001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378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A08B0-AF3E-2808-850C-3BC0F1F9B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Heading">
            <a:extLst>
              <a:ext uri="{FF2B5EF4-FFF2-40B4-BE49-F238E27FC236}">
                <a16:creationId xmlns:a16="http://schemas.microsoft.com/office/drawing/2014/main" id="{F826D450-72E2-E480-771F-F19DD52E78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1735" y="1569551"/>
            <a:ext cx="18684734" cy="1659003"/>
          </a:xfrm>
          <a:prstGeom prst="rect">
            <a:avLst/>
          </a:prstGeom>
        </p:spPr>
        <p:txBody>
          <a:bodyPr/>
          <a:lstStyle/>
          <a:p>
            <a:r>
              <a:rPr lang="en-US" cap="none" dirty="0">
                <a:latin typeface="Montserrat" pitchFamily="2" charset="77"/>
              </a:rPr>
              <a:t>BED MOBILITY</a:t>
            </a:r>
          </a:p>
        </p:txBody>
      </p:sp>
      <p:sp>
        <p:nvSpPr>
          <p:cNvPr id="178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959C885E-6BFD-28A0-45BA-2FF4CADC8A98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14236811" y="4154612"/>
            <a:ext cx="7833623" cy="130687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800" b="1" dirty="0"/>
              <a:t>Hoyer Lift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(Amazon/Google Shopping)</a:t>
            </a:r>
          </a:p>
        </p:txBody>
      </p:sp>
      <p:sp>
        <p:nvSpPr>
          <p:cNvPr id="12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85CB2E23-4009-9813-2596-732B2E6895B5}"/>
              </a:ext>
            </a:extLst>
          </p:cNvPr>
          <p:cNvSpPr txBox="1">
            <a:spLocks/>
          </p:cNvSpPr>
          <p:nvPr/>
        </p:nvSpPr>
        <p:spPr>
          <a:xfrm>
            <a:off x="13178292" y="6387540"/>
            <a:ext cx="9950659" cy="5151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1pPr>
            <a:lvl2pPr marL="0" marR="0" indent="457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2pPr>
            <a:lvl3pPr marL="0" marR="0" indent="914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3pPr>
            <a:lvl4pPr marL="0" marR="0" indent="1371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4pPr>
            <a:lvl5pPr marL="0" marR="0" indent="18288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5pPr>
            <a:lvl6pPr marL="0" marR="0" indent="22860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6pPr>
            <a:lvl7pPr marL="0" marR="0" indent="2743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7pPr>
            <a:lvl8pPr marL="0" marR="0" indent="3200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8pPr>
            <a:lvl9pPr marL="0" marR="0" indent="3657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Insurance may cover these with the proper documentation from your physician and recent face-to-face visit.</a:t>
            </a:r>
          </a:p>
          <a:p>
            <a:pPr algn="ctr" hangingPunct="1"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Also check out your local lending closet</a:t>
            </a:r>
            <a:r>
              <a:rPr lang="en-US" sz="4800" b="1" i="1" dirty="0"/>
              <a:t>. </a:t>
            </a:r>
          </a:p>
        </p:txBody>
      </p:sp>
      <p:pic>
        <p:nvPicPr>
          <p:cNvPr id="4" name="Picture 3" descr="A person in a hammock with a person standing behind him&#10;&#10;Description automatically generated">
            <a:extLst>
              <a:ext uri="{FF2B5EF4-FFF2-40B4-BE49-F238E27FC236}">
                <a16:creationId xmlns:a16="http://schemas.microsoft.com/office/drawing/2014/main" id="{DFB5312F-D827-D73A-F7F5-66B258094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752" y="3228554"/>
            <a:ext cx="8695811" cy="976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4396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C09DC-FCA0-11DB-9253-DC9ADF8A0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916852DD-5E3F-0549-4790-A9F0D09D16DE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14236809" y="4164088"/>
            <a:ext cx="7833623" cy="1306870"/>
          </a:xfrm>
          <a:prstGeom prst="rect">
            <a:avLst/>
          </a:prstGeom>
        </p:spPr>
        <p:txBody>
          <a:bodyPr lIns="50800" tIns="50800" rIns="50800" bIns="5080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800" b="1" err="1"/>
              <a:t>Cow&amp;Cow</a:t>
            </a:r>
            <a:r>
              <a:rPr lang="en-US" sz="4800" b="1" dirty="0"/>
              <a:t> Gait Belt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(Amazon/Google Shopping)</a:t>
            </a:r>
          </a:p>
        </p:txBody>
      </p:sp>
      <p:sp>
        <p:nvSpPr>
          <p:cNvPr id="12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4CC70F04-7AAD-C851-BB99-919DD2C14D43}"/>
              </a:ext>
            </a:extLst>
          </p:cNvPr>
          <p:cNvSpPr txBox="1">
            <a:spLocks/>
          </p:cNvSpPr>
          <p:nvPr/>
        </p:nvSpPr>
        <p:spPr>
          <a:xfrm>
            <a:off x="13858156" y="6154358"/>
            <a:ext cx="8590931" cy="5151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1pPr>
            <a:lvl2pPr marL="0" marR="0" indent="457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2pPr>
            <a:lvl3pPr marL="0" marR="0" indent="914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3pPr>
            <a:lvl4pPr marL="0" marR="0" indent="1371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4pPr>
            <a:lvl5pPr marL="0" marR="0" indent="18288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5pPr>
            <a:lvl6pPr marL="0" marR="0" indent="22860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6pPr>
            <a:lvl7pPr marL="0" marR="0" indent="2743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7pPr>
            <a:lvl8pPr marL="0" marR="0" indent="3200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8pPr>
            <a:lvl9pPr marL="0" marR="0" indent="3657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Be sure to check out the sizing guide before purchasing. </a:t>
            </a:r>
          </a:p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These also can be used in the shower.</a:t>
            </a:r>
          </a:p>
        </p:txBody>
      </p:sp>
      <p:pic>
        <p:nvPicPr>
          <p:cNvPr id="3" name="Picture 2" descr="A person's hand holding a belt&#10;&#10;Description automatically generated">
            <a:extLst>
              <a:ext uri="{FF2B5EF4-FFF2-40B4-BE49-F238E27FC236}">
                <a16:creationId xmlns:a16="http://schemas.microsoft.com/office/drawing/2014/main" id="{29FC9DE1-3AF6-721B-374B-8BCAF13CB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258" y="3597067"/>
            <a:ext cx="9649451" cy="62154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E5B3F5-8AAF-6856-65EA-58062285D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833" y="8963458"/>
            <a:ext cx="6915427" cy="3182991"/>
          </a:xfrm>
          <a:prstGeom prst="rect">
            <a:avLst/>
          </a:prstGeom>
        </p:spPr>
      </p:pic>
      <p:sp>
        <p:nvSpPr>
          <p:cNvPr id="9" name="Heading">
            <a:extLst>
              <a:ext uri="{FF2B5EF4-FFF2-40B4-BE49-F238E27FC236}">
                <a16:creationId xmlns:a16="http://schemas.microsoft.com/office/drawing/2014/main" id="{4CF221A6-CD13-E3FF-E7A8-D2D71FEF983D}"/>
              </a:ext>
            </a:extLst>
          </p:cNvPr>
          <p:cNvSpPr txBox="1">
            <a:spLocks/>
          </p:cNvSpPr>
          <p:nvPr/>
        </p:nvSpPr>
        <p:spPr>
          <a:xfrm>
            <a:off x="1141735" y="1569551"/>
            <a:ext cx="18684734" cy="1659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0" baseline="0">
                <a:solidFill>
                  <a:srgbClr val="78B6E4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9pPr>
          </a:lstStyle>
          <a:p>
            <a:pPr hangingPunct="1"/>
            <a:r>
              <a:rPr lang="en-US" cap="none" dirty="0">
                <a:latin typeface="Montserrat" pitchFamily="2" charset="77"/>
              </a:rPr>
              <a:t>GAIT BELTS</a:t>
            </a:r>
          </a:p>
        </p:txBody>
      </p:sp>
    </p:spTree>
    <p:extLst>
      <p:ext uri="{BB962C8B-B14F-4D97-AF65-F5344CB8AC3E}">
        <p14:creationId xmlns:p14="http://schemas.microsoft.com/office/powerpoint/2010/main" val="53283889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AA521-8C8A-666C-8BCA-B0FDE06A4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18CC43F0-2A43-9B7B-30D4-52833111B3B4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14615464" y="6204565"/>
            <a:ext cx="7833623" cy="1306870"/>
          </a:xfrm>
          <a:prstGeom prst="rect">
            <a:avLst/>
          </a:prstGeom>
        </p:spPr>
        <p:txBody>
          <a:bodyPr lIns="50800" tIns="50800" rIns="50800" bIns="5080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800" b="1" dirty="0"/>
              <a:t>Sacral Gel Pillow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(Amazon/Google Shopping)</a:t>
            </a:r>
          </a:p>
        </p:txBody>
      </p:sp>
      <p:pic>
        <p:nvPicPr>
          <p:cNvPr id="4" name="Picture 3" descr="A pillow with a hand print&#10;&#10;Description automatically generated">
            <a:extLst>
              <a:ext uri="{FF2B5EF4-FFF2-40B4-BE49-F238E27FC236}">
                <a16:creationId xmlns:a16="http://schemas.microsoft.com/office/drawing/2014/main" id="{C0271287-24CC-5C36-1AD7-8F3594C15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913" y="3874535"/>
            <a:ext cx="10859550" cy="7874349"/>
          </a:xfrm>
          <a:prstGeom prst="rect">
            <a:avLst/>
          </a:prstGeom>
        </p:spPr>
      </p:pic>
      <p:sp>
        <p:nvSpPr>
          <p:cNvPr id="8" name="Heading">
            <a:extLst>
              <a:ext uri="{FF2B5EF4-FFF2-40B4-BE49-F238E27FC236}">
                <a16:creationId xmlns:a16="http://schemas.microsoft.com/office/drawing/2014/main" id="{D258B77A-2AA8-197C-E0F5-C2BC758DFD48}"/>
              </a:ext>
            </a:extLst>
          </p:cNvPr>
          <p:cNvSpPr txBox="1">
            <a:spLocks/>
          </p:cNvSpPr>
          <p:nvPr/>
        </p:nvSpPr>
        <p:spPr>
          <a:xfrm>
            <a:off x="1141735" y="1569551"/>
            <a:ext cx="18684734" cy="1659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0" baseline="0">
                <a:solidFill>
                  <a:srgbClr val="78B6E4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9pPr>
          </a:lstStyle>
          <a:p>
            <a:pPr hangingPunct="1"/>
            <a:r>
              <a:rPr lang="en-US" cap="none" dirty="0">
                <a:latin typeface="Montserrat" pitchFamily="2" charset="77"/>
              </a:rPr>
              <a:t>SEATING</a:t>
            </a:r>
          </a:p>
        </p:txBody>
      </p:sp>
    </p:spTree>
    <p:extLst>
      <p:ext uri="{BB962C8B-B14F-4D97-AF65-F5344CB8AC3E}">
        <p14:creationId xmlns:p14="http://schemas.microsoft.com/office/powerpoint/2010/main" val="229311810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95C28-9051-9169-B833-AD8CADB85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57DD1C22-5EBF-89B3-ED1B-EEFD76A42DD6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1839479" y="3595283"/>
            <a:ext cx="7833623" cy="1306870"/>
          </a:xfrm>
          <a:prstGeom prst="rect">
            <a:avLst/>
          </a:prstGeom>
        </p:spPr>
        <p:txBody>
          <a:bodyPr lIns="50800" tIns="50800" rIns="50800" bIns="5080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b="1" dirty="0"/>
              <a:t>Transport Wheelchair</a:t>
            </a:r>
          </a:p>
        </p:txBody>
      </p:sp>
      <p:sp>
        <p:nvSpPr>
          <p:cNvPr id="2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8CA755BA-97F9-4C89-1515-2367B9435019}"/>
              </a:ext>
            </a:extLst>
          </p:cNvPr>
          <p:cNvSpPr txBox="1">
            <a:spLocks/>
          </p:cNvSpPr>
          <p:nvPr/>
        </p:nvSpPr>
        <p:spPr>
          <a:xfrm>
            <a:off x="2197290" y="4567321"/>
            <a:ext cx="12949949" cy="8294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1pPr>
            <a:lvl2pPr marL="0" marR="0" indent="457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2pPr>
            <a:lvl3pPr marL="0" marR="0" indent="914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3pPr>
            <a:lvl4pPr marL="0" marR="0" indent="1371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4pPr>
            <a:lvl5pPr marL="0" marR="0" indent="18288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5pPr>
            <a:lvl6pPr marL="0" marR="0" indent="22860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6pPr>
            <a:lvl7pPr marL="0" marR="0" indent="2743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7pPr>
            <a:lvl8pPr marL="0" marR="0" indent="3200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8pPr>
            <a:lvl9pPr marL="0" marR="0" indent="3657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9pPr>
          </a:lstStyle>
          <a:p>
            <a:pPr marL="685800" indent="-68580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dirty="0"/>
              <a:t>Easy to put in &amp; out of vehicle and for short distances/trips</a:t>
            </a:r>
          </a:p>
          <a:p>
            <a:pPr marL="685800" indent="-68580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dirty="0"/>
              <a:t>NOT meant to be a daily use/all-day wheelchair</a:t>
            </a:r>
          </a:p>
          <a:p>
            <a:pPr marL="685800" indent="-68580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b="1" dirty="0"/>
              <a:t>Dumb Medicare Rule #1</a:t>
            </a:r>
            <a:r>
              <a:rPr lang="en-US" sz="4400" dirty="0"/>
              <a:t>: Medicare covers only ONE wheelchair every five years (similarly, only ONE walker every five years)</a:t>
            </a:r>
          </a:p>
          <a:p>
            <a:pPr lvl="8" indent="0" algn="ctr" hangingPunct="1">
              <a:lnSpc>
                <a:spcPct val="100000"/>
              </a:lnSpc>
              <a:spcBef>
                <a:spcPts val="0"/>
              </a:spcBef>
            </a:pPr>
            <a:endParaRPr lang="en-US" sz="3600" dirty="0"/>
          </a:p>
          <a:p>
            <a:pPr lvl="8" indent="0"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SO… buy a transport chair out of pocket, borrow one, or contact a lending closet</a:t>
            </a:r>
          </a:p>
          <a:p>
            <a:pPr lvl="5" indent="0"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DON’T spend Medicare $$ on this; save that for a better chair in case you need it!</a:t>
            </a:r>
          </a:p>
          <a:p>
            <a:pPr marL="685800" indent="-68580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4F7D5C-FDF0-31C4-0B1E-2B325707B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2786" y="3739661"/>
            <a:ext cx="7833623" cy="7833623"/>
          </a:xfrm>
          <a:prstGeom prst="rect">
            <a:avLst/>
          </a:prstGeom>
        </p:spPr>
      </p:pic>
      <p:sp>
        <p:nvSpPr>
          <p:cNvPr id="9" name="Heading">
            <a:extLst>
              <a:ext uri="{FF2B5EF4-FFF2-40B4-BE49-F238E27FC236}">
                <a16:creationId xmlns:a16="http://schemas.microsoft.com/office/drawing/2014/main" id="{420E857F-95A3-63C2-4DEB-017DB911CF71}"/>
              </a:ext>
            </a:extLst>
          </p:cNvPr>
          <p:cNvSpPr txBox="1">
            <a:spLocks/>
          </p:cNvSpPr>
          <p:nvPr/>
        </p:nvSpPr>
        <p:spPr>
          <a:xfrm>
            <a:off x="1141735" y="1569551"/>
            <a:ext cx="18684734" cy="1659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0" baseline="0">
                <a:solidFill>
                  <a:srgbClr val="78B6E4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9pPr>
          </a:lstStyle>
          <a:p>
            <a:pPr hangingPunct="1"/>
            <a:r>
              <a:rPr lang="en-US" cap="none" dirty="0">
                <a:latin typeface="Montserrat" pitchFamily="2" charset="77"/>
              </a:rPr>
              <a:t>OUT &amp; ABOUT</a:t>
            </a:r>
          </a:p>
        </p:txBody>
      </p:sp>
    </p:spTree>
    <p:extLst>
      <p:ext uri="{BB962C8B-B14F-4D97-AF65-F5344CB8AC3E}">
        <p14:creationId xmlns:p14="http://schemas.microsoft.com/office/powerpoint/2010/main" val="9644971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56C5A4-6247-620E-6B4D-B96FB6FE3452}"/>
              </a:ext>
            </a:extLst>
          </p:cNvPr>
          <p:cNvSpPr txBox="1"/>
          <p:nvPr/>
        </p:nvSpPr>
        <p:spPr>
          <a:xfrm>
            <a:off x="1329987" y="4908748"/>
            <a:ext cx="22797981" cy="17953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1000" b="1" dirty="0">
                <a:solidFill>
                  <a:schemeClr val="bg1"/>
                </a:solidFill>
                <a:latin typeface="Montserrat" pitchFamily="2" charset="77"/>
              </a:rPr>
              <a:t>Communication </a:t>
            </a:r>
            <a:r>
              <a:rPr kumimoji="0" lang="en-US" sz="110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" pitchFamily="2" charset="77"/>
                <a:sym typeface="Helvetica Neue"/>
              </a:rPr>
              <a:t>Tools</a:t>
            </a:r>
          </a:p>
        </p:txBody>
      </p:sp>
    </p:spTree>
    <p:extLst>
      <p:ext uri="{BB962C8B-B14F-4D97-AF65-F5344CB8AC3E}">
        <p14:creationId xmlns:p14="http://schemas.microsoft.com/office/powerpoint/2010/main" val="305723770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F535E-A64B-000B-BBB6-6282DE76A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2AB397CF-BC58-A2A6-C74B-04BF85EA17A7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1839479" y="3739661"/>
            <a:ext cx="10723582" cy="1306870"/>
          </a:xfrm>
          <a:prstGeom prst="rect">
            <a:avLst/>
          </a:prstGeom>
        </p:spPr>
        <p:txBody>
          <a:bodyPr>
            <a:noAutofit/>
          </a:bodyPr>
          <a:lstStyle/>
          <a:p>
            <a:pPr hangingPunct="1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Trick out your wheelchair, it will help with your caregiver’s hands!</a:t>
            </a:r>
          </a:p>
        </p:txBody>
      </p:sp>
      <p:sp>
        <p:nvSpPr>
          <p:cNvPr id="2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DBC9E75A-0D25-8337-0179-BAB77BD06DCB}"/>
              </a:ext>
            </a:extLst>
          </p:cNvPr>
          <p:cNvSpPr txBox="1">
            <a:spLocks/>
          </p:cNvSpPr>
          <p:nvPr/>
        </p:nvSpPr>
        <p:spPr>
          <a:xfrm>
            <a:off x="2197291" y="4807951"/>
            <a:ext cx="10723582" cy="8294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1pPr>
            <a:lvl2pPr marL="0" marR="0" indent="457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2pPr>
            <a:lvl3pPr marL="0" marR="0" indent="914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3pPr>
            <a:lvl4pPr marL="0" marR="0" indent="1371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4pPr>
            <a:lvl5pPr marL="0" marR="0" indent="18288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5pPr>
            <a:lvl6pPr marL="0" marR="0" indent="22860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6pPr>
            <a:lvl7pPr marL="0" marR="0" indent="2743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7pPr>
            <a:lvl8pPr marL="0" marR="0" indent="3200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8pPr>
            <a:lvl9pPr marL="0" marR="0" indent="3657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9pPr>
          </a:lstStyle>
          <a:p>
            <a:pPr marL="571500" indent="-57150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400" dirty="0"/>
          </a:p>
          <a:p>
            <a:pPr marL="571500" lvl="8" indent="-57150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dirty="0"/>
              <a:t>Take your transport (or daily) wheelchair to a BIKE SHOP</a:t>
            </a:r>
          </a:p>
          <a:p>
            <a:pPr marL="571500" lvl="8" indent="-57150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dirty="0"/>
              <a:t>Ask the owner/staff to remove the hand plastic grips and replace them with ergonomic, comfy bike handlebar grips. They may need to use a box cutter to remove the old ones, and hair spray on inside of new grips to slide over metal bar.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98A653-7211-3200-0343-86EE26F80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7848" y="5468350"/>
            <a:ext cx="7094708" cy="7094708"/>
          </a:xfrm>
          <a:prstGeom prst="rect">
            <a:avLst/>
          </a:prstGeom>
        </p:spPr>
      </p:pic>
      <p:pic>
        <p:nvPicPr>
          <p:cNvPr id="4" name="Picture 3" descr="A close up of a handlebar&#10;&#10;Description automatically generated">
            <a:extLst>
              <a:ext uri="{FF2B5EF4-FFF2-40B4-BE49-F238E27FC236}">
                <a16:creationId xmlns:a16="http://schemas.microsoft.com/office/drawing/2014/main" id="{5521B251-8D21-8671-F8CF-AAE1C655A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3365" y="2856324"/>
            <a:ext cx="7198569" cy="2313826"/>
          </a:xfrm>
          <a:prstGeom prst="rect">
            <a:avLst/>
          </a:prstGeom>
        </p:spPr>
      </p:pic>
      <p:sp>
        <p:nvSpPr>
          <p:cNvPr id="8" name="Heading">
            <a:extLst>
              <a:ext uri="{FF2B5EF4-FFF2-40B4-BE49-F238E27FC236}">
                <a16:creationId xmlns:a16="http://schemas.microsoft.com/office/drawing/2014/main" id="{7FCF5E4E-809A-11FA-252B-E628CB1D934E}"/>
              </a:ext>
            </a:extLst>
          </p:cNvPr>
          <p:cNvSpPr txBox="1">
            <a:spLocks/>
          </p:cNvSpPr>
          <p:nvPr/>
        </p:nvSpPr>
        <p:spPr>
          <a:xfrm>
            <a:off x="1141735" y="1569551"/>
            <a:ext cx="18684734" cy="1659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0" baseline="0">
                <a:solidFill>
                  <a:srgbClr val="78B6E4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9pPr>
          </a:lstStyle>
          <a:p>
            <a:pPr hangingPunct="1"/>
            <a:r>
              <a:rPr lang="en-US" cap="none" dirty="0">
                <a:latin typeface="Montserrat" pitchFamily="2" charset="77"/>
              </a:rPr>
              <a:t>OUT &amp; ABOUT</a:t>
            </a:r>
          </a:p>
        </p:txBody>
      </p:sp>
    </p:spTree>
    <p:extLst>
      <p:ext uri="{BB962C8B-B14F-4D97-AF65-F5344CB8AC3E}">
        <p14:creationId xmlns:p14="http://schemas.microsoft.com/office/powerpoint/2010/main" val="200760430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B40BF-2511-D714-094F-300B2F16E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6DFCE3-3A51-CD18-B879-1236B12ED3DB}"/>
              </a:ext>
            </a:extLst>
          </p:cNvPr>
          <p:cNvSpPr txBox="1"/>
          <p:nvPr/>
        </p:nvSpPr>
        <p:spPr>
          <a:xfrm>
            <a:off x="1586019" y="4288841"/>
            <a:ext cx="20567399" cy="36420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1500" b="1" dirty="0">
                <a:solidFill>
                  <a:schemeClr val="bg1"/>
                </a:solidFill>
                <a:latin typeface="Montserrat" pitchFamily="2" charset="77"/>
              </a:rPr>
              <a:t>Dressing, Bathing, &amp; Other Activities Of Daily Living </a:t>
            </a:r>
            <a:endParaRPr kumimoji="0" lang="en-US" sz="115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" pitchFamily="2" charset="77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8363580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Name">
            <a:extLst>
              <a:ext uri="{FF2B5EF4-FFF2-40B4-BE49-F238E27FC236}">
                <a16:creationId xmlns:a16="http://schemas.microsoft.com/office/drawing/2014/main" id="{57CA382B-3E48-27AD-16E1-00005AB8F6F5}"/>
              </a:ext>
            </a:extLst>
          </p:cNvPr>
          <p:cNvSpPr txBox="1">
            <a:spLocks/>
          </p:cNvSpPr>
          <p:nvPr/>
        </p:nvSpPr>
        <p:spPr>
          <a:xfrm>
            <a:off x="1220461" y="1307296"/>
            <a:ext cx="18672034" cy="1465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0" baseline="0">
                <a:solidFill>
                  <a:srgbClr val="21395D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9pPr>
          </a:lstStyle>
          <a:p>
            <a:pPr hangingPunct="1"/>
            <a:r>
              <a:rPr lang="en-US" cap="none" dirty="0">
                <a:latin typeface="Montserrat" pitchFamily="2" charset="77"/>
              </a:rPr>
              <a:t>DRESSING</a:t>
            </a:r>
          </a:p>
        </p:txBody>
      </p:sp>
      <p:sp>
        <p:nvSpPr>
          <p:cNvPr id="5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8F9AF396-8CFA-92D3-6B8F-F03ED214CC49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494035" y="5366083"/>
            <a:ext cx="12069026" cy="690612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Or check out these websites…</a:t>
            </a:r>
          </a:p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dirty="0" err="1"/>
              <a:t>Magnaready.com</a:t>
            </a:r>
            <a:endParaRPr lang="en-US" sz="4800" dirty="0"/>
          </a:p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dirty="0" err="1"/>
              <a:t>Silverts.com</a:t>
            </a:r>
            <a:endParaRPr lang="en-US" sz="4800" dirty="0"/>
          </a:p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dirty="0" err="1"/>
              <a:t>Joeandbella.com</a:t>
            </a:r>
            <a:endParaRPr lang="en-US" sz="4800" dirty="0"/>
          </a:p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dirty="0" err="1"/>
              <a:t>Izadaptive.com</a:t>
            </a:r>
            <a:endParaRPr lang="en-US" sz="4800" dirty="0"/>
          </a:p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dirty="0" err="1"/>
              <a:t>Ovidis.com</a:t>
            </a:r>
            <a:endParaRPr lang="en-US" sz="4800" dirty="0"/>
          </a:p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dirty="0" err="1"/>
              <a:t>JCPenny.com</a:t>
            </a:r>
            <a:endParaRPr lang="en-US" sz="4800" dirty="0"/>
          </a:p>
          <a:p>
            <a:pPr algn="ctr" hangingPunct="1">
              <a:lnSpc>
                <a:spcPct val="100000"/>
              </a:lnSpc>
              <a:spcBef>
                <a:spcPts val="0"/>
              </a:spcBef>
            </a:pPr>
            <a:endParaRPr lang="en-US" sz="4800" dirty="0"/>
          </a:p>
        </p:txBody>
      </p:sp>
      <p:sp>
        <p:nvSpPr>
          <p:cNvPr id="6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B14DB4E2-9021-1C0E-F152-BCC04B53071F}"/>
              </a:ext>
            </a:extLst>
          </p:cNvPr>
          <p:cNvSpPr txBox="1">
            <a:spLocks/>
          </p:cNvSpPr>
          <p:nvPr/>
        </p:nvSpPr>
        <p:spPr>
          <a:xfrm>
            <a:off x="1166757" y="3336233"/>
            <a:ext cx="10723582" cy="1306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t">
            <a:noAutofit/>
          </a:bodyPr>
          <a:lstStyle>
            <a:lvl1pPr marL="0" marR="0" indent="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1pPr>
            <a:lvl2pPr marL="0" marR="0" indent="457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2pPr>
            <a:lvl3pPr marL="0" marR="0" indent="914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3pPr>
            <a:lvl4pPr marL="0" marR="0" indent="1371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4pPr>
            <a:lvl5pPr marL="0" marR="0" indent="18288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5pPr>
            <a:lvl6pPr marL="0" marR="0" indent="22860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6pPr>
            <a:lvl7pPr marL="0" marR="0" indent="2743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7pPr>
            <a:lvl8pPr marL="0" marR="0" indent="3200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8pPr>
            <a:lvl9pPr marL="0" marR="0" indent="3657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b="1" dirty="0"/>
              <a:t>Adaptive Clothing</a:t>
            </a:r>
          </a:p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(Amazon/Target)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22FFFC-E57B-C47C-7A27-8E9B234D7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5363" y="9030566"/>
            <a:ext cx="3448384" cy="34483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09E898-0C25-744E-5C34-2DEB0AD4D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3061" y="9049950"/>
            <a:ext cx="6350000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D93932-A4C2-BA16-9485-9C9DD8DCE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3061" y="1907663"/>
            <a:ext cx="10200685" cy="673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08371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73689-34F0-7B37-07FF-E5118601A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343D4ED-A53C-471A-A62F-A5075BAEB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1562" y="7447097"/>
            <a:ext cx="8285463" cy="4639859"/>
          </a:xfrm>
          <a:prstGeom prst="rect">
            <a:avLst/>
          </a:prstGeom>
        </p:spPr>
      </p:pic>
      <p:sp>
        <p:nvSpPr>
          <p:cNvPr id="4" name="Table Name">
            <a:extLst>
              <a:ext uri="{FF2B5EF4-FFF2-40B4-BE49-F238E27FC236}">
                <a16:creationId xmlns:a16="http://schemas.microsoft.com/office/drawing/2014/main" id="{FFD934F6-B7B5-143E-24D8-4083A3BE27E5}"/>
              </a:ext>
            </a:extLst>
          </p:cNvPr>
          <p:cNvSpPr txBox="1">
            <a:spLocks/>
          </p:cNvSpPr>
          <p:nvPr/>
        </p:nvSpPr>
        <p:spPr>
          <a:xfrm>
            <a:off x="1220461" y="1307296"/>
            <a:ext cx="18672034" cy="1465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0" baseline="0">
                <a:solidFill>
                  <a:srgbClr val="21395D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9pPr>
          </a:lstStyle>
          <a:p>
            <a:pPr hangingPunct="1"/>
            <a:r>
              <a:rPr lang="en-US" cap="none" dirty="0">
                <a:latin typeface="Montserrat" pitchFamily="2" charset="77"/>
              </a:rPr>
              <a:t>FOOTWEAR</a:t>
            </a:r>
          </a:p>
        </p:txBody>
      </p:sp>
      <p:sp>
        <p:nvSpPr>
          <p:cNvPr id="5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FF2E242E-7723-5388-BAC0-BEDF5434B9A1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494035" y="3404937"/>
            <a:ext cx="10519686" cy="690612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dirty="0" err="1"/>
              <a:t>Zeba.com</a:t>
            </a:r>
            <a:endParaRPr lang="en-US" sz="4800" dirty="0"/>
          </a:p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dirty="0" err="1"/>
              <a:t>Kizik.com</a:t>
            </a:r>
            <a:endParaRPr lang="en-US" sz="4800" dirty="0"/>
          </a:p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dirty="0" err="1"/>
              <a:t>Nike.com</a:t>
            </a:r>
            <a:r>
              <a:rPr lang="en-US" sz="4800" dirty="0"/>
              <a:t>: Nike Go</a:t>
            </a:r>
          </a:p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dirty="0" err="1"/>
              <a:t>FlyEase</a:t>
            </a:r>
            <a:endParaRPr lang="en-US" sz="4800" dirty="0"/>
          </a:p>
          <a:p>
            <a:pPr algn="ctr" hangingPunct="1">
              <a:lnSpc>
                <a:spcPct val="100000"/>
              </a:lnSpc>
              <a:spcBef>
                <a:spcPts val="0"/>
              </a:spcBef>
            </a:pPr>
            <a:endParaRPr lang="en-US" sz="4800" dirty="0"/>
          </a:p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BOTH have men’s and</a:t>
            </a:r>
          </a:p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women’s shoes; sneakers</a:t>
            </a:r>
          </a:p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&amp; less casual</a:t>
            </a:r>
          </a:p>
          <a:p>
            <a:pPr algn="ctr" hangingPunct="1">
              <a:lnSpc>
                <a:spcPct val="100000"/>
              </a:lnSpc>
              <a:spcBef>
                <a:spcPts val="0"/>
              </a:spcBef>
            </a:pPr>
            <a:endParaRPr lang="en-US" sz="4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18D9D2-049E-008F-7033-A8F5E4D3A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2850" y="357950"/>
            <a:ext cx="5170689" cy="64633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2E1D3B-B412-ED85-B0A2-B04A69D94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8433" y="3404937"/>
            <a:ext cx="5729705" cy="572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3462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003C6-5386-5433-FF58-999313A1A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Name">
            <a:extLst>
              <a:ext uri="{FF2B5EF4-FFF2-40B4-BE49-F238E27FC236}">
                <a16:creationId xmlns:a16="http://schemas.microsoft.com/office/drawing/2014/main" id="{6B25DDBA-2C30-0406-6079-9CEE504CBDB1}"/>
              </a:ext>
            </a:extLst>
          </p:cNvPr>
          <p:cNvSpPr txBox="1">
            <a:spLocks/>
          </p:cNvSpPr>
          <p:nvPr/>
        </p:nvSpPr>
        <p:spPr>
          <a:xfrm>
            <a:off x="1220461" y="1307296"/>
            <a:ext cx="18672034" cy="1465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0" baseline="0">
                <a:solidFill>
                  <a:srgbClr val="21395D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9pPr>
          </a:lstStyle>
          <a:p>
            <a:pPr hangingPunct="1"/>
            <a:r>
              <a:rPr lang="en-US" cap="none" dirty="0">
                <a:latin typeface="Montserrat" pitchFamily="2" charset="77"/>
              </a:rPr>
              <a:t>FOOT CRAMPS</a:t>
            </a:r>
          </a:p>
        </p:txBody>
      </p:sp>
      <p:sp>
        <p:nvSpPr>
          <p:cNvPr id="5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BD4DC746-C70A-3C1F-34CD-D92C2A3C230B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1653443" y="3060167"/>
            <a:ext cx="10736783" cy="9348537"/>
          </a:xfrm>
          <a:prstGeom prst="rect">
            <a:avLst/>
          </a:prstGeom>
        </p:spPr>
        <p:txBody>
          <a:bodyPr>
            <a:noAutofit/>
          </a:bodyPr>
          <a:lstStyle/>
          <a:p>
            <a:pPr marL="914400" indent="-91440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800" dirty="0"/>
              <a:t>Buy a can of frozen juice concentrate</a:t>
            </a:r>
          </a:p>
          <a:p>
            <a:pPr marL="914400" indent="-91440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800" dirty="0"/>
              <a:t>Make juice (or defrost &amp; use for smoothie)</a:t>
            </a:r>
          </a:p>
          <a:p>
            <a:pPr marL="914400" indent="-91440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800" dirty="0"/>
              <a:t>Refill can with water and freeze upright</a:t>
            </a:r>
          </a:p>
          <a:p>
            <a:pPr marL="914400" indent="-91440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800" dirty="0"/>
              <a:t>When soles of feet are cramping, press and roll sole of foot over frozen can</a:t>
            </a:r>
          </a:p>
          <a:p>
            <a:pPr marL="914400" indent="-91440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800" dirty="0"/>
              <a:t>Refreeze &amp; repeat</a:t>
            </a:r>
          </a:p>
          <a:p>
            <a:pPr hangingPunct="1">
              <a:lnSpc>
                <a:spcPct val="100000"/>
              </a:lnSpc>
              <a:spcBef>
                <a:spcPts val="0"/>
              </a:spcBef>
            </a:pPr>
            <a:endParaRPr lang="en-US" sz="4800" dirty="0"/>
          </a:p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**Tennis ball is similar, just missing cold benefit**</a:t>
            </a:r>
          </a:p>
        </p:txBody>
      </p:sp>
      <p:pic>
        <p:nvPicPr>
          <p:cNvPr id="3" name="Picture 2" descr="A pair of feet with blue toe separators&#10;&#10;Description automatically generated">
            <a:extLst>
              <a:ext uri="{FF2B5EF4-FFF2-40B4-BE49-F238E27FC236}">
                <a16:creationId xmlns:a16="http://schemas.microsoft.com/office/drawing/2014/main" id="{CAD45ED9-E47D-FF9F-6DB0-999692D40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53502">
            <a:off x="19765179" y="8860368"/>
            <a:ext cx="3833091" cy="37859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4CA548-4D00-536D-E277-2CA6EB190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3277" y="2620055"/>
            <a:ext cx="6502400" cy="6502400"/>
          </a:xfrm>
          <a:prstGeom prst="rect">
            <a:avLst/>
          </a:prstGeom>
        </p:spPr>
      </p:pic>
      <p:sp>
        <p:nvSpPr>
          <p:cNvPr id="6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CE90DBA7-5367-4A41-59E6-115C5D9607C1}"/>
              </a:ext>
            </a:extLst>
          </p:cNvPr>
          <p:cNvSpPr txBox="1">
            <a:spLocks/>
          </p:cNvSpPr>
          <p:nvPr/>
        </p:nvSpPr>
        <p:spPr>
          <a:xfrm rot="19912385">
            <a:off x="18556162" y="8491608"/>
            <a:ext cx="4120289" cy="1261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1pPr>
            <a:lvl2pPr marL="0" marR="0" indent="457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2pPr>
            <a:lvl3pPr marL="0" marR="0" indent="914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3pPr>
            <a:lvl4pPr marL="0" marR="0" indent="1371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4pPr>
            <a:lvl5pPr marL="0" marR="0" indent="18288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5pPr>
            <a:lvl6pPr marL="0" marR="0" indent="22860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6pPr>
            <a:lvl7pPr marL="0" marR="0" indent="2743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7pPr>
            <a:lvl8pPr marL="0" marR="0" indent="3200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8pPr>
            <a:lvl9pPr marL="0" marR="0" indent="3657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or try </a:t>
            </a:r>
            <a:r>
              <a:rPr lang="en-US" sz="4400" dirty="0" err="1"/>
              <a:t>YogaToes</a:t>
            </a:r>
            <a:r>
              <a:rPr lang="en-US" sz="4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89836863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311A8-139D-A47A-1FC4-81CB908AE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Name">
            <a:extLst>
              <a:ext uri="{FF2B5EF4-FFF2-40B4-BE49-F238E27FC236}">
                <a16:creationId xmlns:a16="http://schemas.microsoft.com/office/drawing/2014/main" id="{1A91FFCA-96CB-D321-438A-AEDD5DD6BDA7}"/>
              </a:ext>
            </a:extLst>
          </p:cNvPr>
          <p:cNvSpPr txBox="1">
            <a:spLocks/>
          </p:cNvSpPr>
          <p:nvPr/>
        </p:nvSpPr>
        <p:spPr>
          <a:xfrm>
            <a:off x="1220461" y="1307296"/>
            <a:ext cx="18672034" cy="1465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0" baseline="0">
                <a:solidFill>
                  <a:srgbClr val="21395D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9pPr>
          </a:lstStyle>
          <a:p>
            <a:pPr hangingPunct="1"/>
            <a:r>
              <a:rPr lang="en-US" cap="none" dirty="0">
                <a:latin typeface="Montserrat" pitchFamily="2" charset="77"/>
              </a:rPr>
              <a:t>ORAL HYGIENE</a:t>
            </a:r>
          </a:p>
        </p:txBody>
      </p:sp>
      <p:pic>
        <p:nvPicPr>
          <p:cNvPr id="8" name="Picture 7" descr="A collage of different dental products&#10;&#10;Description automatically generated">
            <a:extLst>
              <a:ext uri="{FF2B5EF4-FFF2-40B4-BE49-F238E27FC236}">
                <a16:creationId xmlns:a16="http://schemas.microsoft.com/office/drawing/2014/main" id="{8E6F1F8E-C454-EC56-0AF4-CD30294B5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042" y="2772552"/>
            <a:ext cx="15769390" cy="1000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41041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D1841-3C37-EB38-A60E-4E75D4A20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Name">
            <a:extLst>
              <a:ext uri="{FF2B5EF4-FFF2-40B4-BE49-F238E27FC236}">
                <a16:creationId xmlns:a16="http://schemas.microsoft.com/office/drawing/2014/main" id="{C7572283-C3DA-D134-D54B-8358DFE2605E}"/>
              </a:ext>
            </a:extLst>
          </p:cNvPr>
          <p:cNvSpPr txBox="1">
            <a:spLocks/>
          </p:cNvSpPr>
          <p:nvPr/>
        </p:nvSpPr>
        <p:spPr>
          <a:xfrm>
            <a:off x="1220461" y="1307296"/>
            <a:ext cx="18672034" cy="1465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0" baseline="0">
                <a:solidFill>
                  <a:srgbClr val="21395D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9pPr>
          </a:lstStyle>
          <a:p>
            <a:pPr hangingPunct="1"/>
            <a:r>
              <a:rPr lang="en-US" cap="none" dirty="0">
                <a:latin typeface="Montserrat" pitchFamily="2" charset="77"/>
              </a:rPr>
              <a:t>HYGIENE</a:t>
            </a:r>
          </a:p>
        </p:txBody>
      </p:sp>
      <p:pic>
        <p:nvPicPr>
          <p:cNvPr id="3" name="Picture 2" descr="A collage of a person's face&#10;&#10;Description automatically generated">
            <a:extLst>
              <a:ext uri="{FF2B5EF4-FFF2-40B4-BE49-F238E27FC236}">
                <a16:creationId xmlns:a16="http://schemas.microsoft.com/office/drawing/2014/main" id="{B6AC0C67-C482-3C0D-670A-BBBDE621B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883" y="2531919"/>
            <a:ext cx="16570233" cy="107587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66B0926-5F9F-7431-9626-2FE00A8684D0}"/>
              </a:ext>
            </a:extLst>
          </p:cNvPr>
          <p:cNvSpPr/>
          <p:nvPr/>
        </p:nvSpPr>
        <p:spPr>
          <a:xfrm>
            <a:off x="9486900" y="6800850"/>
            <a:ext cx="3286125" cy="2057400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A0C6532C-9686-5B11-3AA7-F337AE24325A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9162339" y="7039075"/>
            <a:ext cx="3935245" cy="790475"/>
          </a:xfrm>
          <a:prstGeom prst="rect">
            <a:avLst/>
          </a:prstGeom>
        </p:spPr>
        <p:txBody>
          <a:bodyPr lIns="50800" tIns="50800" rIns="50800" bIns="5080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ym typeface="Wingdings" pitchFamily="2" charset="2"/>
              </a:rPr>
              <a:t>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000" b="1" dirty="0"/>
              <a:t>Gillette Treo</a:t>
            </a:r>
          </a:p>
        </p:txBody>
      </p:sp>
      <p:sp>
        <p:nvSpPr>
          <p:cNvPr id="7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C333E86A-8DC0-7255-1737-C60D4384C83D}"/>
              </a:ext>
            </a:extLst>
          </p:cNvPr>
          <p:cNvSpPr txBox="1">
            <a:spLocks/>
          </p:cNvSpPr>
          <p:nvPr/>
        </p:nvSpPr>
        <p:spPr>
          <a:xfrm>
            <a:off x="9162339" y="8858250"/>
            <a:ext cx="3935245" cy="790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t">
            <a:noAutofit/>
          </a:bodyPr>
          <a:lstStyle>
            <a:lvl1pPr marL="0" marR="0" indent="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1pPr>
            <a:lvl2pPr marL="0" marR="0" indent="457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2pPr>
            <a:lvl3pPr marL="0" marR="0" indent="914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3pPr>
            <a:lvl4pPr marL="0" marR="0" indent="1371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4pPr>
            <a:lvl5pPr marL="0" marR="0" indent="18288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5pPr>
            <a:lvl6pPr marL="0" marR="0" indent="22860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6pPr>
            <a:lvl7pPr marL="0" marR="0" indent="2743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7pPr>
            <a:lvl8pPr marL="0" marR="0" indent="3200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8pPr>
            <a:lvl9pPr marL="0" marR="0" indent="3657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000" b="1" dirty="0">
                <a:sym typeface="Wingdings" pitchFamily="2" charset="2"/>
              </a:rPr>
              <a:t>Guide Beauty</a:t>
            </a:r>
            <a:endParaRPr lang="en-US" sz="4000" b="1" dirty="0"/>
          </a:p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ym typeface="Wingdings" pitchFamily="2" charset="2"/>
              </a:rPr>
              <a:t>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8471476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3D81F-783D-1232-4F05-EFA791550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Name">
            <a:extLst>
              <a:ext uri="{FF2B5EF4-FFF2-40B4-BE49-F238E27FC236}">
                <a16:creationId xmlns:a16="http://schemas.microsoft.com/office/drawing/2014/main" id="{EE300BFE-5170-7B66-8B67-34930B157F07}"/>
              </a:ext>
            </a:extLst>
          </p:cNvPr>
          <p:cNvSpPr txBox="1">
            <a:spLocks/>
          </p:cNvSpPr>
          <p:nvPr/>
        </p:nvSpPr>
        <p:spPr>
          <a:xfrm>
            <a:off x="1220461" y="1307296"/>
            <a:ext cx="18672034" cy="1465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0" baseline="0">
                <a:solidFill>
                  <a:srgbClr val="21395D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9pPr>
          </a:lstStyle>
          <a:p>
            <a:pPr hangingPunct="1"/>
            <a:r>
              <a:rPr lang="en-US" cap="none" dirty="0">
                <a:latin typeface="Montserrat" pitchFamily="2" charset="77"/>
              </a:rPr>
              <a:t>BATHING</a:t>
            </a:r>
          </a:p>
        </p:txBody>
      </p:sp>
      <p:sp>
        <p:nvSpPr>
          <p:cNvPr id="6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5B1C23A7-E5D2-5AB1-DF13-F1EAC84BB3EF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18393799" y="4645972"/>
            <a:ext cx="3935245" cy="1465256"/>
          </a:xfrm>
          <a:prstGeom prst="rect">
            <a:avLst/>
          </a:prstGeom>
        </p:spPr>
        <p:txBody>
          <a:bodyPr lIns="50800" tIns="50800" rIns="50800" bIns="5080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800" b="1" dirty="0">
                <a:sym typeface="Wingdings" pitchFamily="2" charset="2"/>
              </a:rPr>
              <a:t>Shower Chair</a:t>
            </a:r>
            <a:endParaRPr lang="en-US" sz="4800" b="1" dirty="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800" dirty="0">
                <a:sym typeface="Wingdings" pitchFamily="2" charset="2"/>
              </a:rPr>
              <a:t></a:t>
            </a:r>
          </a:p>
        </p:txBody>
      </p:sp>
      <p:sp>
        <p:nvSpPr>
          <p:cNvPr id="7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B0969E3E-D574-4513-5944-D04FD4EB8E11}"/>
              </a:ext>
            </a:extLst>
          </p:cNvPr>
          <p:cNvSpPr txBox="1">
            <a:spLocks/>
          </p:cNvSpPr>
          <p:nvPr/>
        </p:nvSpPr>
        <p:spPr>
          <a:xfrm>
            <a:off x="3889055" y="9820435"/>
            <a:ext cx="3935245" cy="790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t">
            <a:noAutofit/>
          </a:bodyPr>
          <a:lstStyle>
            <a:lvl1pPr marL="0" marR="0" indent="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1pPr>
            <a:lvl2pPr marL="0" marR="0" indent="457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2pPr>
            <a:lvl3pPr marL="0" marR="0" indent="914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3pPr>
            <a:lvl4pPr marL="0" marR="0" indent="1371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4pPr>
            <a:lvl5pPr marL="0" marR="0" indent="18288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5pPr>
            <a:lvl6pPr marL="0" marR="0" indent="22860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6pPr>
            <a:lvl7pPr marL="0" marR="0" indent="2743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7pPr>
            <a:lvl8pPr marL="0" marR="0" indent="3200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8pPr>
            <a:lvl9pPr marL="0" marR="0" indent="3657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b="1" dirty="0">
                <a:sym typeface="Wingdings" pitchFamily="2" charset="2"/>
              </a:rPr>
              <a:t>Shower Bench/</a:t>
            </a:r>
            <a:endParaRPr lang="en-US" sz="4800" b="1" dirty="0"/>
          </a:p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b="1" dirty="0">
                <a:sym typeface="Wingdings" pitchFamily="2" charset="2"/>
              </a:rPr>
              <a:t>Tub Transfer</a:t>
            </a:r>
            <a:endParaRPr lang="en-US" sz="4800" b="1" dirty="0"/>
          </a:p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dirty="0">
                <a:sym typeface="Wingdings" pitchFamily="2" charset="2"/>
              </a:rPr>
              <a:t></a:t>
            </a:r>
            <a:endParaRPr lang="en-US" sz="4800" dirty="0"/>
          </a:p>
        </p:txBody>
      </p:sp>
      <p:pic>
        <p:nvPicPr>
          <p:cNvPr id="8" name="Picture 7" descr="A group of chairs with a table&#10;&#10;Description automatically generated">
            <a:extLst>
              <a:ext uri="{FF2B5EF4-FFF2-40B4-BE49-F238E27FC236}">
                <a16:creationId xmlns:a16="http://schemas.microsoft.com/office/drawing/2014/main" id="{59ECAD64-F03F-EA81-9657-2324BDF51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463" y="3105090"/>
            <a:ext cx="10843071" cy="4547020"/>
          </a:xfrm>
          <a:prstGeom prst="rect">
            <a:avLst/>
          </a:prstGeom>
        </p:spPr>
      </p:pic>
      <p:pic>
        <p:nvPicPr>
          <p:cNvPr id="10" name="Picture 9" descr="A collage of images of a shower chair&#10;&#10;Description automatically generated">
            <a:extLst>
              <a:ext uri="{FF2B5EF4-FFF2-40B4-BE49-F238E27FC236}">
                <a16:creationId xmlns:a16="http://schemas.microsoft.com/office/drawing/2014/main" id="{D59FD998-720C-2EFC-C801-A37479C4D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246" y="8648920"/>
            <a:ext cx="8153507" cy="447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9110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60092-C64F-F27A-3EC0-D98800205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Name">
            <a:extLst>
              <a:ext uri="{FF2B5EF4-FFF2-40B4-BE49-F238E27FC236}">
                <a16:creationId xmlns:a16="http://schemas.microsoft.com/office/drawing/2014/main" id="{8A7F1CCB-108A-58FD-B5AC-5EE845EE2E97}"/>
              </a:ext>
            </a:extLst>
          </p:cNvPr>
          <p:cNvSpPr txBox="1">
            <a:spLocks/>
          </p:cNvSpPr>
          <p:nvPr/>
        </p:nvSpPr>
        <p:spPr>
          <a:xfrm>
            <a:off x="1220461" y="1307296"/>
            <a:ext cx="18672034" cy="1465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0" baseline="0">
                <a:solidFill>
                  <a:srgbClr val="21395D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9pPr>
          </a:lstStyle>
          <a:p>
            <a:pPr hangingPunct="1"/>
            <a:r>
              <a:rPr lang="en-US" cap="none" dirty="0">
                <a:latin typeface="Montserrat" pitchFamily="2" charset="77"/>
              </a:rPr>
              <a:t>BATHING</a:t>
            </a:r>
          </a:p>
        </p:txBody>
      </p:sp>
      <p:sp>
        <p:nvSpPr>
          <p:cNvPr id="7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CE242802-990E-4366-DC50-53D47372DDDB}"/>
              </a:ext>
            </a:extLst>
          </p:cNvPr>
          <p:cNvSpPr txBox="1">
            <a:spLocks/>
          </p:cNvSpPr>
          <p:nvPr/>
        </p:nvSpPr>
        <p:spPr>
          <a:xfrm>
            <a:off x="922860" y="5192717"/>
            <a:ext cx="2800786" cy="3330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t">
            <a:noAutofit/>
          </a:bodyPr>
          <a:lstStyle>
            <a:lvl1pPr marL="0" marR="0" indent="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1pPr>
            <a:lvl2pPr marL="0" marR="0" indent="457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2pPr>
            <a:lvl3pPr marL="0" marR="0" indent="914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3pPr>
            <a:lvl4pPr marL="0" marR="0" indent="1371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4pPr>
            <a:lvl5pPr marL="0" marR="0" indent="18288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5pPr>
            <a:lvl6pPr marL="0" marR="0" indent="22860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6pPr>
            <a:lvl7pPr marL="0" marR="0" indent="2743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7pPr>
            <a:lvl8pPr marL="0" marR="0" indent="3200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8pPr>
            <a:lvl9pPr marL="0" marR="0" indent="3657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b="1" dirty="0">
                <a:sym typeface="Wingdings" pitchFamily="2" charset="2"/>
              </a:rPr>
              <a:t>Non-Skid Tape</a:t>
            </a:r>
          </a:p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dirty="0">
                <a:sym typeface="Wingdings" pitchFamily="2" charset="2"/>
              </a:rPr>
              <a:t>(Amazon)</a:t>
            </a:r>
          </a:p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dirty="0">
                <a:sym typeface="Wingdings" pitchFamily="2" charset="2"/>
              </a:rPr>
              <a:t></a:t>
            </a:r>
            <a:endParaRPr lang="en-US" sz="4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82635F-D94B-D339-9FC2-AFBF65B8D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623" y="3297678"/>
            <a:ext cx="7772400" cy="7772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2DF383-5D7C-CC83-F531-1FEE8A3AD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9977" y="3297678"/>
            <a:ext cx="7772400" cy="7772400"/>
          </a:xfrm>
          <a:prstGeom prst="rect">
            <a:avLst/>
          </a:prstGeom>
        </p:spPr>
      </p:pic>
      <p:sp>
        <p:nvSpPr>
          <p:cNvPr id="11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EAC930B6-BD97-7F9C-6862-7E8B28CBA058}"/>
              </a:ext>
            </a:extLst>
          </p:cNvPr>
          <p:cNvSpPr txBox="1">
            <a:spLocks/>
          </p:cNvSpPr>
          <p:nvPr/>
        </p:nvSpPr>
        <p:spPr>
          <a:xfrm>
            <a:off x="4672964" y="11410622"/>
            <a:ext cx="14959354" cy="1164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t">
            <a:noAutofit/>
          </a:bodyPr>
          <a:lstStyle>
            <a:lvl1pPr marL="0" marR="0" indent="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1pPr>
            <a:lvl2pPr marL="0" marR="0" indent="457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2pPr>
            <a:lvl3pPr marL="0" marR="0" indent="914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3pPr>
            <a:lvl4pPr marL="0" marR="0" indent="1371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4pPr>
            <a:lvl5pPr marL="0" marR="0" indent="18288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5pPr>
            <a:lvl6pPr marL="0" marR="0" indent="22860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6pPr>
            <a:lvl7pPr marL="0" marR="0" indent="2743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7pPr>
            <a:lvl8pPr marL="0" marR="0" indent="3200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8pPr>
            <a:lvl9pPr marL="0" marR="0" indent="3657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Use for bath or throughout the home. </a:t>
            </a:r>
            <a:endParaRPr lang="en-US" dirty="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TIP: Use brightly colored skid tape for better viewing!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79386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ABB34-4712-1EC7-61DC-14458AC25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Name">
            <a:extLst>
              <a:ext uri="{FF2B5EF4-FFF2-40B4-BE49-F238E27FC236}">
                <a16:creationId xmlns:a16="http://schemas.microsoft.com/office/drawing/2014/main" id="{4BEC0CF9-1673-940E-9414-3411259281D2}"/>
              </a:ext>
            </a:extLst>
          </p:cNvPr>
          <p:cNvSpPr txBox="1">
            <a:spLocks/>
          </p:cNvSpPr>
          <p:nvPr/>
        </p:nvSpPr>
        <p:spPr>
          <a:xfrm>
            <a:off x="1220461" y="1307296"/>
            <a:ext cx="18672034" cy="1465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0" baseline="0">
                <a:solidFill>
                  <a:srgbClr val="21395D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9pPr>
          </a:lstStyle>
          <a:p>
            <a:pPr hangingPunct="1"/>
            <a:r>
              <a:rPr lang="en-US" cap="none" dirty="0">
                <a:latin typeface="Montserrat" pitchFamily="2" charset="77"/>
              </a:rPr>
              <a:t>TOILETING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087EA3-39B9-768B-DCA6-CA67A4C9F8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3077"/>
          <a:stretch/>
        </p:blipFill>
        <p:spPr>
          <a:xfrm>
            <a:off x="7256533" y="10604942"/>
            <a:ext cx="3990624" cy="2435797"/>
          </a:xfrm>
          <a:prstGeom prst="rect">
            <a:avLst/>
          </a:prstGeom>
        </p:spPr>
      </p:pic>
      <p:sp>
        <p:nvSpPr>
          <p:cNvPr id="12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C322665A-DC84-B8F0-50CB-B9B571705328}"/>
              </a:ext>
            </a:extLst>
          </p:cNvPr>
          <p:cNvSpPr txBox="1">
            <a:spLocks/>
          </p:cNvSpPr>
          <p:nvPr/>
        </p:nvSpPr>
        <p:spPr>
          <a:xfrm>
            <a:off x="11643801" y="10881865"/>
            <a:ext cx="5326904" cy="2034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1pPr>
            <a:lvl2pPr marL="0" marR="0" indent="457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2pPr>
            <a:lvl3pPr marL="0" marR="0" indent="914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3pPr>
            <a:lvl4pPr marL="0" marR="0" indent="1371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4pPr>
            <a:lvl5pPr marL="0" marR="0" indent="18288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5pPr>
            <a:lvl6pPr marL="0" marR="0" indent="22860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6pPr>
            <a:lvl7pPr marL="0" marR="0" indent="2743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7pPr>
            <a:lvl8pPr marL="0" marR="0" indent="3200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8pPr>
            <a:lvl9pPr marL="0" marR="0" indent="3657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3600" dirty="0"/>
              <a:t>Use these lights for these bathroom or throughout the home!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B76C122-9B45-1379-4636-BE785A365F94}"/>
              </a:ext>
            </a:extLst>
          </p:cNvPr>
          <p:cNvGrpSpPr/>
          <p:nvPr/>
        </p:nvGrpSpPr>
        <p:grpSpPr>
          <a:xfrm>
            <a:off x="708084" y="3538849"/>
            <a:ext cx="22967832" cy="6273136"/>
            <a:chOff x="819409" y="3372046"/>
            <a:chExt cx="22967832" cy="6273136"/>
          </a:xfrm>
        </p:grpSpPr>
        <p:sp>
          <p:nvSpPr>
            <p:cNvPr id="11" name="Lorem ipsum dolor sit amet, consectetur adipiscing elit. Morbi tincidunt sapien volutpat nunc vestibulum tincidunt. Aliquam ut dui at massa rutrum vestibulum. Etiam in risus a lectus condimentum luctus. Nam et malesuada nulla. Etiam metus velit, tristiqu">
              <a:extLst>
                <a:ext uri="{FF2B5EF4-FFF2-40B4-BE49-F238E27FC236}">
                  <a16:creationId xmlns:a16="http://schemas.microsoft.com/office/drawing/2014/main" id="{8A9FA74F-8B0B-C4D9-9A62-4C505F4AB6CB}"/>
                </a:ext>
              </a:extLst>
            </p:cNvPr>
            <p:cNvSpPr txBox="1">
              <a:spLocks/>
            </p:cNvSpPr>
            <p:nvPr/>
          </p:nvSpPr>
          <p:spPr>
            <a:xfrm>
              <a:off x="819409" y="8742994"/>
              <a:ext cx="5326904" cy="8875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lIns="50800" tIns="50800" rIns="50800" bIns="50800" anchor="t">
              <a:noAutofit/>
            </a:bodyPr>
            <a:lstStyle>
              <a:lvl1pPr marL="0" marR="0" indent="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1pPr>
              <a:lvl2pPr marL="0" marR="0" indent="4572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2pPr>
              <a:lvl3pPr marL="0" marR="0" indent="9144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3pPr>
              <a:lvl4pPr marL="0" marR="0" indent="13716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4pPr>
              <a:lvl5pPr marL="0" marR="0" indent="18288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5pPr>
              <a:lvl6pPr marL="0" marR="0" indent="22860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72ABBD"/>
                </a:buClr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6pPr>
              <a:lvl7pPr marL="0" marR="0" indent="27432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72ABBD"/>
                </a:buClr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7pPr>
              <a:lvl8pPr marL="0" marR="0" indent="32004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72ABBD"/>
                </a:buClr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8pPr>
              <a:lvl9pPr marL="0" marR="0" indent="36576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72ABBD"/>
                </a:buClr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9pPr>
            </a:lstStyle>
            <a:p>
              <a:pPr algn="ctr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en-US" sz="4800" b="1" dirty="0"/>
                <a:t>Bidet</a:t>
              </a:r>
              <a:endParaRPr lang="en-US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BBE6D50-AADE-6C46-E70F-1D9F6B4C7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3170" y="3372049"/>
              <a:ext cx="5080001" cy="508000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E8BA668-05DF-C1F0-54AA-0E3E80E93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2861" y="3372048"/>
              <a:ext cx="5080000" cy="5080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5820D8C-D1C1-E342-6BB5-1ED8B8C6A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03480" y="3372050"/>
              <a:ext cx="5080000" cy="5079998"/>
            </a:xfrm>
            <a:prstGeom prst="rect">
              <a:avLst/>
            </a:prstGeom>
          </p:spPr>
        </p:pic>
        <p:sp>
          <p:nvSpPr>
            <p:cNvPr id="13" name="Lorem ipsum dolor sit amet, consectetur adipiscing elit. Morbi tincidunt sapien volutpat nunc vestibulum tincidunt. Aliquam ut dui at massa rutrum vestibulum. Etiam in risus a lectus condimentum luctus. Nam et malesuada nulla. Etiam metus velit, tristiqu">
              <a:extLst>
                <a:ext uri="{FF2B5EF4-FFF2-40B4-BE49-F238E27FC236}">
                  <a16:creationId xmlns:a16="http://schemas.microsoft.com/office/drawing/2014/main" id="{A3B65D35-74AC-1CC7-CD1A-CCE9D214AD75}"/>
                </a:ext>
              </a:extLst>
            </p:cNvPr>
            <p:cNvSpPr txBox="1">
              <a:spLocks/>
            </p:cNvSpPr>
            <p:nvPr/>
          </p:nvSpPr>
          <p:spPr>
            <a:xfrm>
              <a:off x="6699718" y="8742994"/>
              <a:ext cx="5326904" cy="8875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lIns="50800" tIns="50800" rIns="50800" bIns="50800">
              <a:noAutofit/>
            </a:bodyPr>
            <a:lstStyle>
              <a:lvl1pPr marL="0" marR="0" indent="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1pPr>
              <a:lvl2pPr marL="0" marR="0" indent="4572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2pPr>
              <a:lvl3pPr marL="0" marR="0" indent="9144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3pPr>
              <a:lvl4pPr marL="0" marR="0" indent="13716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4pPr>
              <a:lvl5pPr marL="0" marR="0" indent="18288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5pPr>
              <a:lvl6pPr marL="0" marR="0" indent="22860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72ABBD"/>
                </a:buClr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6pPr>
              <a:lvl7pPr marL="0" marR="0" indent="27432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72ABBD"/>
                </a:buClr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7pPr>
              <a:lvl8pPr marL="0" marR="0" indent="32004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72ABBD"/>
                </a:buClr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8pPr>
              <a:lvl9pPr marL="0" marR="0" indent="36576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72ABBD"/>
                </a:buClr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9pPr>
            </a:lstStyle>
            <a:p>
              <a:pPr algn="ctr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en-US" sz="4800" b="1" dirty="0"/>
                <a:t>Squatty Potty</a:t>
              </a:r>
            </a:p>
          </p:txBody>
        </p:sp>
        <p:sp>
          <p:nvSpPr>
            <p:cNvPr id="14" name="Lorem ipsum dolor sit amet, consectetur adipiscing elit. Morbi tincidunt sapien volutpat nunc vestibulum tincidunt. Aliquam ut dui at massa rutrum vestibulum. Etiam in risus a lectus condimentum luctus. Nam et malesuada nulla. Etiam metus velit, tristiqu">
              <a:extLst>
                <a:ext uri="{FF2B5EF4-FFF2-40B4-BE49-F238E27FC236}">
                  <a16:creationId xmlns:a16="http://schemas.microsoft.com/office/drawing/2014/main" id="{695DC11C-B73A-E8D0-5E4F-16A5353585C6}"/>
                </a:ext>
              </a:extLst>
            </p:cNvPr>
            <p:cNvSpPr txBox="1">
              <a:spLocks/>
            </p:cNvSpPr>
            <p:nvPr/>
          </p:nvSpPr>
          <p:spPr>
            <a:xfrm>
              <a:off x="12580028" y="8745887"/>
              <a:ext cx="5326904" cy="8875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lIns="50800" tIns="50800" rIns="50800" bIns="50800">
              <a:noAutofit/>
            </a:bodyPr>
            <a:lstStyle>
              <a:lvl1pPr marL="0" marR="0" indent="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1pPr>
              <a:lvl2pPr marL="0" marR="0" indent="4572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2pPr>
              <a:lvl3pPr marL="0" marR="0" indent="9144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3pPr>
              <a:lvl4pPr marL="0" marR="0" indent="13716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4pPr>
              <a:lvl5pPr marL="0" marR="0" indent="18288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5pPr>
              <a:lvl6pPr marL="0" marR="0" indent="22860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72ABBD"/>
                </a:buClr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6pPr>
              <a:lvl7pPr marL="0" marR="0" indent="27432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72ABBD"/>
                </a:buClr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7pPr>
              <a:lvl8pPr marL="0" marR="0" indent="32004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72ABBD"/>
                </a:buClr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8pPr>
              <a:lvl9pPr marL="0" marR="0" indent="36576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72ABBD"/>
                </a:buClr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9pPr>
            </a:lstStyle>
            <a:p>
              <a:pPr algn="ctr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en-US" sz="4800" b="1" dirty="0"/>
                <a:t>Raised Toilet Seat</a:t>
              </a:r>
            </a:p>
          </p:txBody>
        </p:sp>
        <p:sp>
          <p:nvSpPr>
            <p:cNvPr id="15" name="Lorem ipsum dolor sit amet, consectetur adipiscing elit. Morbi tincidunt sapien volutpat nunc vestibulum tincidunt. Aliquam ut dui at massa rutrum vestibulum. Etiam in risus a lectus condimentum luctus. Nam et malesuada nulla. Etiam metus velit, tristiqu">
              <a:extLst>
                <a:ext uri="{FF2B5EF4-FFF2-40B4-BE49-F238E27FC236}">
                  <a16:creationId xmlns:a16="http://schemas.microsoft.com/office/drawing/2014/main" id="{2701B591-76A2-6E44-8E5F-4BCD2996A911}"/>
                </a:ext>
              </a:extLst>
            </p:cNvPr>
            <p:cNvSpPr txBox="1">
              <a:spLocks/>
            </p:cNvSpPr>
            <p:nvPr/>
          </p:nvSpPr>
          <p:spPr>
            <a:xfrm>
              <a:off x="18460337" y="8757624"/>
              <a:ext cx="5326904" cy="8875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lIns="50800" tIns="50800" rIns="50800" bIns="50800">
              <a:noAutofit/>
            </a:bodyPr>
            <a:lstStyle>
              <a:lvl1pPr marL="0" marR="0" indent="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1pPr>
              <a:lvl2pPr marL="0" marR="0" indent="4572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2pPr>
              <a:lvl3pPr marL="0" marR="0" indent="9144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3pPr>
              <a:lvl4pPr marL="0" marR="0" indent="13716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4pPr>
              <a:lvl5pPr marL="0" marR="0" indent="18288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5pPr>
              <a:lvl6pPr marL="0" marR="0" indent="22860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72ABBD"/>
                </a:buClr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6pPr>
              <a:lvl7pPr marL="0" marR="0" indent="27432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72ABBD"/>
                </a:buClr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7pPr>
              <a:lvl8pPr marL="0" marR="0" indent="32004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72ABBD"/>
                </a:buClr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8pPr>
              <a:lvl9pPr marL="0" marR="0" indent="36576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72ABBD"/>
                </a:buClr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9pPr>
            </a:lstStyle>
            <a:p>
              <a:pPr algn="ctr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en-US" sz="4800" b="1" dirty="0"/>
                <a:t>Bedside Commode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271164C-4499-F426-FC9D-902F1E3A7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583789" y="3372046"/>
              <a:ext cx="5080002" cy="5080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204763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mp with a signature&#10;&#10;Description automatically generated">
            <a:extLst>
              <a:ext uri="{FF2B5EF4-FFF2-40B4-BE49-F238E27FC236}">
                <a16:creationId xmlns:a16="http://schemas.microsoft.com/office/drawing/2014/main" id="{8CF4A35E-EED4-F052-CC9F-8944D5F6E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099" y="4730816"/>
            <a:ext cx="6123946" cy="5848993"/>
          </a:xfrm>
          <a:prstGeom prst="rect">
            <a:avLst/>
          </a:prstGeom>
        </p:spPr>
      </p:pic>
      <p:pic>
        <p:nvPicPr>
          <p:cNvPr id="5" name="Picture 4" descr="A headphones next to a box&#10;&#10;Description automatically generated">
            <a:extLst>
              <a:ext uri="{FF2B5EF4-FFF2-40B4-BE49-F238E27FC236}">
                <a16:creationId xmlns:a16="http://schemas.microsoft.com/office/drawing/2014/main" id="{26C99B80-321C-EEBB-A130-011E03CB6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06" y="4730816"/>
            <a:ext cx="7061219" cy="5848993"/>
          </a:xfrm>
          <a:prstGeom prst="rect">
            <a:avLst/>
          </a:prstGeom>
        </p:spPr>
      </p:pic>
      <p:pic>
        <p:nvPicPr>
          <p:cNvPr id="7" name="Picture 6" descr="A black computer mouse with a red arrow pointing to it&#10;&#10;Description automatically generated">
            <a:extLst>
              <a:ext uri="{FF2B5EF4-FFF2-40B4-BE49-F238E27FC236}">
                <a16:creationId xmlns:a16="http://schemas.microsoft.com/office/drawing/2014/main" id="{5522C7B6-01F3-5B15-F22D-BD68CD2C1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6186" y="4312478"/>
            <a:ext cx="5601570" cy="6267331"/>
          </a:xfrm>
          <a:prstGeom prst="rect">
            <a:avLst/>
          </a:prstGeom>
        </p:spPr>
      </p:pic>
      <p:sp>
        <p:nvSpPr>
          <p:cNvPr id="10" name="Table Name">
            <a:extLst>
              <a:ext uri="{FF2B5EF4-FFF2-40B4-BE49-F238E27FC236}">
                <a16:creationId xmlns:a16="http://schemas.microsoft.com/office/drawing/2014/main" id="{C2D72E5D-4231-D66B-1D58-AB6015E216B8}"/>
              </a:ext>
            </a:extLst>
          </p:cNvPr>
          <p:cNvSpPr txBox="1">
            <a:spLocks/>
          </p:cNvSpPr>
          <p:nvPr/>
        </p:nvSpPr>
        <p:spPr>
          <a:xfrm>
            <a:off x="1220461" y="1307296"/>
            <a:ext cx="18672034" cy="1465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0" baseline="0">
                <a:solidFill>
                  <a:srgbClr val="21395D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9pPr>
          </a:lstStyle>
          <a:p>
            <a:pPr hangingPunct="1"/>
            <a:r>
              <a:rPr lang="en-US" cap="none" dirty="0">
                <a:latin typeface="Montserrat" pitchFamily="2" charset="77"/>
              </a:rPr>
              <a:t>HANDWRITING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2FF08-6721-9FD5-C69A-BDEEEAC32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Name">
            <a:extLst>
              <a:ext uri="{FF2B5EF4-FFF2-40B4-BE49-F238E27FC236}">
                <a16:creationId xmlns:a16="http://schemas.microsoft.com/office/drawing/2014/main" id="{01DC4CB4-63A4-2A93-3538-70FFD2AC1EA8}"/>
              </a:ext>
            </a:extLst>
          </p:cNvPr>
          <p:cNvSpPr txBox="1">
            <a:spLocks/>
          </p:cNvSpPr>
          <p:nvPr/>
        </p:nvSpPr>
        <p:spPr>
          <a:xfrm>
            <a:off x="1220461" y="1307295"/>
            <a:ext cx="19686048" cy="3496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0" baseline="0">
                <a:solidFill>
                  <a:srgbClr val="21395D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9pPr>
          </a:lstStyle>
          <a:p>
            <a:pPr hangingPunct="1"/>
            <a:r>
              <a:rPr lang="en-US" cap="none" dirty="0">
                <a:latin typeface="Montserrat" pitchFamily="2" charset="77"/>
              </a:rPr>
              <a:t>TOILETING </a:t>
            </a:r>
          </a:p>
          <a:p>
            <a:pPr hangingPunct="1">
              <a:lnSpc>
                <a:spcPct val="100000"/>
              </a:lnSpc>
              <a:spcAft>
                <a:spcPts val="130"/>
              </a:spcAft>
            </a:pPr>
            <a:r>
              <a:rPr lang="en-US" b="0" i="1" cap="none" dirty="0">
                <a:latin typeface="Montserrat" pitchFamily="2" charset="77"/>
              </a:rPr>
              <a:t>(MEN’S EDITION)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60F5BB-57BF-4A41-C1E8-A39B2657A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431" y="4706907"/>
            <a:ext cx="7786041" cy="67521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BEA0F4-D6C9-CC1C-84F7-60AE53AC2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8529" y="5777722"/>
            <a:ext cx="7238369" cy="72383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028C1F-2F6E-4DE1-EF3C-2457384025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102" b="11108"/>
          <a:stretch/>
        </p:blipFill>
        <p:spPr>
          <a:xfrm>
            <a:off x="13646726" y="665394"/>
            <a:ext cx="6465105" cy="5029200"/>
          </a:xfrm>
          <a:prstGeom prst="rect">
            <a:avLst/>
          </a:prstGeom>
        </p:spPr>
      </p:pic>
      <p:sp>
        <p:nvSpPr>
          <p:cNvPr id="8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E0A9A40A-B3FD-C727-4C22-5670C924B391}"/>
              </a:ext>
            </a:extLst>
          </p:cNvPr>
          <p:cNvSpPr txBox="1">
            <a:spLocks/>
          </p:cNvSpPr>
          <p:nvPr/>
        </p:nvSpPr>
        <p:spPr>
          <a:xfrm>
            <a:off x="4661725" y="11521147"/>
            <a:ext cx="5326904" cy="887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t">
            <a:noAutofit/>
          </a:bodyPr>
          <a:lstStyle>
            <a:lvl1pPr marL="0" marR="0" indent="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1pPr>
            <a:lvl2pPr marL="0" marR="0" indent="457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2pPr>
            <a:lvl3pPr marL="0" marR="0" indent="914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3pPr>
            <a:lvl4pPr marL="0" marR="0" indent="1371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4pPr>
            <a:lvl5pPr marL="0" marR="0" indent="18288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5pPr>
            <a:lvl6pPr marL="0" marR="0" indent="22860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6pPr>
            <a:lvl7pPr marL="0" marR="0" indent="2743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7pPr>
            <a:lvl8pPr marL="0" marR="0" indent="3200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8pPr>
            <a:lvl9pPr marL="0" marR="0" indent="3657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b="1" dirty="0"/>
              <a:t>Portable Urinal</a:t>
            </a:r>
          </a:p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(Walmart/Amazon)</a:t>
            </a:r>
          </a:p>
        </p:txBody>
      </p:sp>
      <p:sp>
        <p:nvSpPr>
          <p:cNvPr id="18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7E6AE9C4-80AD-2E84-1E17-528CC328C9EE}"/>
              </a:ext>
            </a:extLst>
          </p:cNvPr>
          <p:cNvSpPr txBox="1">
            <a:spLocks/>
          </p:cNvSpPr>
          <p:nvPr/>
        </p:nvSpPr>
        <p:spPr>
          <a:xfrm>
            <a:off x="20070267" y="5031909"/>
            <a:ext cx="3616531" cy="2241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t">
            <a:noAutofit/>
          </a:bodyPr>
          <a:lstStyle>
            <a:lvl1pPr marL="0" marR="0" indent="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1pPr>
            <a:lvl2pPr marL="0" marR="0" indent="457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2pPr>
            <a:lvl3pPr marL="0" marR="0" indent="914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3pPr>
            <a:lvl4pPr marL="0" marR="0" indent="1371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4pPr>
            <a:lvl5pPr marL="0" marR="0" indent="18288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5pPr>
            <a:lvl6pPr marL="0" marR="0" indent="22860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6pPr>
            <a:lvl7pPr marL="0" marR="0" indent="2743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7pPr>
            <a:lvl8pPr marL="0" marR="0" indent="3200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8pPr>
            <a:lvl9pPr marL="0" marR="0" indent="3657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b="1" dirty="0"/>
              <a:t>Quick</a:t>
            </a:r>
          </a:p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b="1" dirty="0"/>
              <a:t>Change</a:t>
            </a:r>
          </a:p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(Walmart)</a:t>
            </a:r>
          </a:p>
        </p:txBody>
      </p:sp>
    </p:spTree>
    <p:extLst>
      <p:ext uri="{BB962C8B-B14F-4D97-AF65-F5344CB8AC3E}">
        <p14:creationId xmlns:p14="http://schemas.microsoft.com/office/powerpoint/2010/main" val="127868802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3D748-B7AB-D857-DB8E-68B3E73F6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722E40-EAE7-FE97-8099-8C47AF7DC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25" y="3531770"/>
            <a:ext cx="11416475" cy="7820502"/>
          </a:xfrm>
          <a:prstGeom prst="rect">
            <a:avLst/>
          </a:prstGeom>
        </p:spPr>
      </p:pic>
      <p:sp>
        <p:nvSpPr>
          <p:cNvPr id="4" name="Table Name">
            <a:extLst>
              <a:ext uri="{FF2B5EF4-FFF2-40B4-BE49-F238E27FC236}">
                <a16:creationId xmlns:a16="http://schemas.microsoft.com/office/drawing/2014/main" id="{5CC11639-0418-6B08-3677-3F139D136606}"/>
              </a:ext>
            </a:extLst>
          </p:cNvPr>
          <p:cNvSpPr txBox="1">
            <a:spLocks/>
          </p:cNvSpPr>
          <p:nvPr/>
        </p:nvSpPr>
        <p:spPr>
          <a:xfrm>
            <a:off x="1220461" y="1307295"/>
            <a:ext cx="19686048" cy="3496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0" baseline="0">
                <a:solidFill>
                  <a:srgbClr val="21395D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9pPr>
          </a:lstStyle>
          <a:p>
            <a:pPr hangingPunct="1"/>
            <a:r>
              <a:rPr lang="en-US" cap="none" dirty="0">
                <a:latin typeface="Montserrat" pitchFamily="2" charset="77"/>
              </a:rPr>
              <a:t>TOILETING </a:t>
            </a:r>
          </a:p>
          <a:p>
            <a:pPr hangingPunct="1">
              <a:lnSpc>
                <a:spcPct val="100000"/>
              </a:lnSpc>
              <a:spcAft>
                <a:spcPts val="130"/>
              </a:spcAft>
            </a:pPr>
            <a:r>
              <a:rPr lang="en-US" b="0" i="1" cap="none" dirty="0">
                <a:latin typeface="Montserrat" pitchFamily="2" charset="77"/>
              </a:rPr>
              <a:t>(WOMEN’S EDITION) </a:t>
            </a:r>
          </a:p>
        </p:txBody>
      </p:sp>
      <p:sp>
        <p:nvSpPr>
          <p:cNvPr id="8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DBC1CDD2-2C47-7FE6-BFD8-958075ACC979}"/>
              </a:ext>
            </a:extLst>
          </p:cNvPr>
          <p:cNvSpPr txBox="1">
            <a:spLocks/>
          </p:cNvSpPr>
          <p:nvPr/>
        </p:nvSpPr>
        <p:spPr>
          <a:xfrm>
            <a:off x="3161970" y="10825365"/>
            <a:ext cx="6643584" cy="1500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t">
            <a:noAutofit/>
          </a:bodyPr>
          <a:lstStyle>
            <a:lvl1pPr marL="0" marR="0" indent="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1pPr>
            <a:lvl2pPr marL="0" marR="0" indent="457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2pPr>
            <a:lvl3pPr marL="0" marR="0" indent="914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3pPr>
            <a:lvl4pPr marL="0" marR="0" indent="1371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4pPr>
            <a:lvl5pPr marL="0" marR="0" indent="18288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5pPr>
            <a:lvl6pPr marL="0" marR="0" indent="22860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6pPr>
            <a:lvl7pPr marL="0" marR="0" indent="2743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7pPr>
            <a:lvl8pPr marL="0" marR="0" indent="3200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8pPr>
            <a:lvl9pPr marL="0" marR="0" indent="3657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b="1" dirty="0"/>
              <a:t>Loona Portable Urinal</a:t>
            </a:r>
          </a:p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(Target/Amazon)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BC347B-DCF7-459F-85BC-170199FC4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445" y="4336871"/>
            <a:ext cx="6350000" cy="6210300"/>
          </a:xfrm>
          <a:prstGeom prst="rect">
            <a:avLst/>
          </a:prstGeom>
        </p:spPr>
      </p:pic>
      <p:sp>
        <p:nvSpPr>
          <p:cNvPr id="9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203D0884-958E-17CF-0AF1-425E013D5892}"/>
              </a:ext>
            </a:extLst>
          </p:cNvPr>
          <p:cNvSpPr txBox="1">
            <a:spLocks/>
          </p:cNvSpPr>
          <p:nvPr/>
        </p:nvSpPr>
        <p:spPr>
          <a:xfrm>
            <a:off x="14854653" y="10825365"/>
            <a:ext cx="6643584" cy="1500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t">
            <a:noAutofit/>
          </a:bodyPr>
          <a:lstStyle>
            <a:lvl1pPr marL="0" marR="0" indent="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1pPr>
            <a:lvl2pPr marL="0" marR="0" indent="457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2pPr>
            <a:lvl3pPr marL="0" marR="0" indent="914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3pPr>
            <a:lvl4pPr marL="0" marR="0" indent="1371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4pPr>
            <a:lvl5pPr marL="0" marR="0" indent="18288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5pPr>
            <a:lvl6pPr marL="0" marR="0" indent="22860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6pPr>
            <a:lvl7pPr marL="0" marR="0" indent="2743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7pPr>
            <a:lvl8pPr marL="0" marR="0" indent="3200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8pPr>
            <a:lvl9pPr marL="0" marR="0" indent="3657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b="1" dirty="0" err="1"/>
              <a:t>SheWee</a:t>
            </a:r>
            <a:endParaRPr lang="en-US" sz="4800" b="1" dirty="0"/>
          </a:p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(Amazon)</a:t>
            </a:r>
          </a:p>
        </p:txBody>
      </p:sp>
    </p:spTree>
    <p:extLst>
      <p:ext uri="{BB962C8B-B14F-4D97-AF65-F5344CB8AC3E}">
        <p14:creationId xmlns:p14="http://schemas.microsoft.com/office/powerpoint/2010/main" val="200439089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23A54-16A6-27A7-8647-7CDEB9D71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B3E77A-886B-E768-1EF9-BBB7B52796AC}"/>
              </a:ext>
            </a:extLst>
          </p:cNvPr>
          <p:cNvSpPr txBox="1"/>
          <p:nvPr/>
        </p:nvSpPr>
        <p:spPr>
          <a:xfrm>
            <a:off x="1586019" y="4985693"/>
            <a:ext cx="22797981" cy="18723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1500" b="1" dirty="0">
                <a:solidFill>
                  <a:schemeClr val="bg1"/>
                </a:solidFill>
                <a:latin typeface="Montserrat" pitchFamily="2" charset="77"/>
              </a:rPr>
              <a:t>Medication Adherence</a:t>
            </a:r>
            <a:endParaRPr kumimoji="0" lang="en-US" sz="115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" pitchFamily="2" charset="77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638063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Name">
            <a:extLst>
              <a:ext uri="{FF2B5EF4-FFF2-40B4-BE49-F238E27FC236}">
                <a16:creationId xmlns:a16="http://schemas.microsoft.com/office/drawing/2014/main" id="{B29E5BAC-C096-9E40-6024-391879C3144E}"/>
              </a:ext>
            </a:extLst>
          </p:cNvPr>
          <p:cNvSpPr txBox="1">
            <a:spLocks/>
          </p:cNvSpPr>
          <p:nvPr/>
        </p:nvSpPr>
        <p:spPr>
          <a:xfrm>
            <a:off x="1220461" y="1307295"/>
            <a:ext cx="19686048" cy="1498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0" baseline="0">
                <a:solidFill>
                  <a:srgbClr val="21395D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9pPr>
          </a:lstStyle>
          <a:p>
            <a:pPr hangingPunct="1"/>
            <a:r>
              <a:rPr lang="en-US" cap="none" dirty="0">
                <a:latin typeface="Montserrat" pitchFamily="2" charset="77"/>
              </a:rPr>
              <a:t>MEDICATION ADHERENCE</a:t>
            </a:r>
          </a:p>
        </p:txBody>
      </p:sp>
      <p:sp>
        <p:nvSpPr>
          <p:cNvPr id="5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A89CEB96-C5A8-4AA9-A2DA-A6D7435D6A16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1672314" y="3100137"/>
            <a:ext cx="10519686" cy="4099449"/>
          </a:xfrm>
          <a:prstGeom prst="rect">
            <a:avLst/>
          </a:prstGeom>
        </p:spPr>
        <p:txBody>
          <a:bodyPr>
            <a:noAutofit/>
          </a:bodyPr>
          <a:lstStyle/>
          <a:p>
            <a:pPr hangingPunct="1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Link each dose with a regular activity, keep pills in those locations: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 Brushing teeth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 Making coffee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 Reading the paper</a:t>
            </a:r>
          </a:p>
          <a:p>
            <a:pPr algn="ctr" hangingPunct="1">
              <a:lnSpc>
                <a:spcPct val="100000"/>
              </a:lnSpc>
              <a:spcBef>
                <a:spcPts val="0"/>
              </a:spcBef>
            </a:pPr>
            <a:endParaRPr lang="en-US" sz="4800" dirty="0"/>
          </a:p>
        </p:txBody>
      </p:sp>
      <p:sp>
        <p:nvSpPr>
          <p:cNvPr id="6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8C85DAC9-3D58-6FBE-0D45-3C52B290EEF7}"/>
              </a:ext>
            </a:extLst>
          </p:cNvPr>
          <p:cNvSpPr txBox="1">
            <a:spLocks/>
          </p:cNvSpPr>
          <p:nvPr/>
        </p:nvSpPr>
        <p:spPr>
          <a:xfrm>
            <a:off x="1672314" y="7598979"/>
            <a:ext cx="10519686" cy="5454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1pPr>
            <a:lvl2pPr marL="685800" marR="0" indent="-228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Pct val="100000"/>
              <a:buFontTx/>
              <a:buChar char="•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2pPr>
            <a:lvl3pPr marL="914400" marR="0" indent="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Pct val="100000"/>
              <a:buFontTx/>
              <a:buChar char="•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3pPr>
            <a:lvl4pPr marL="1371600" marR="0" indent="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Pct val="100000"/>
              <a:buFontTx/>
              <a:buChar char="•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4pPr>
            <a:lvl5pPr marL="1828800" marR="0" indent="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Pct val="100000"/>
              <a:buFontTx/>
              <a:buChar char="•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5pPr>
            <a:lvl6pPr marL="0" marR="0" indent="22860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6pPr>
            <a:lvl7pPr marL="0" marR="0" indent="2743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7pPr>
            <a:lvl8pPr marL="0" marR="0" indent="3200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8pPr>
            <a:lvl9pPr marL="0" marR="0" indent="3657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9pPr>
          </a:lstStyle>
          <a:p>
            <a:pPr hangingPunct="1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Set reminders (ex: sticky note reminders</a:t>
            </a:r>
          </a:p>
          <a:p>
            <a:pPr hangingPunct="1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in specific locations)</a:t>
            </a:r>
          </a:p>
          <a:p>
            <a:pPr lvl="1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 Pillboxes with built-in alarms</a:t>
            </a:r>
          </a:p>
          <a:p>
            <a:pPr lvl="2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 e-Pill 4 Alarm Pill Box</a:t>
            </a:r>
          </a:p>
          <a:p>
            <a:pPr lvl="2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 Organizer with Vibration Reminder</a:t>
            </a:r>
          </a:p>
          <a:p>
            <a:pPr lvl="2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 Med-E-Lert Pill Box dispenser</a:t>
            </a:r>
          </a:p>
          <a:p>
            <a:pPr algn="ctr" hangingPunct="1">
              <a:lnSpc>
                <a:spcPct val="100000"/>
              </a:lnSpc>
              <a:spcBef>
                <a:spcPts val="0"/>
              </a:spcBef>
            </a:pPr>
            <a:endParaRPr lang="en-US" sz="4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AB7E63-528D-BCE2-19EC-377ADEEDF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4800" y="7598979"/>
            <a:ext cx="7772400" cy="51492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D8A8B7-9760-4D11-DD99-88CB8AEF3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0" y="3100137"/>
            <a:ext cx="63500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20157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121F8-2C61-DB38-05FE-221F0CBAB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Name">
            <a:extLst>
              <a:ext uri="{FF2B5EF4-FFF2-40B4-BE49-F238E27FC236}">
                <a16:creationId xmlns:a16="http://schemas.microsoft.com/office/drawing/2014/main" id="{79A963D6-D696-662C-8AE0-C1D56EE6145D}"/>
              </a:ext>
            </a:extLst>
          </p:cNvPr>
          <p:cNvSpPr txBox="1">
            <a:spLocks/>
          </p:cNvSpPr>
          <p:nvPr/>
        </p:nvSpPr>
        <p:spPr>
          <a:xfrm>
            <a:off x="1220461" y="1307295"/>
            <a:ext cx="19686048" cy="1498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0" baseline="0">
                <a:solidFill>
                  <a:srgbClr val="21395D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9pPr>
          </a:lstStyle>
          <a:p>
            <a:pPr hangingPunct="1"/>
            <a:r>
              <a:rPr lang="en-US" cap="none" dirty="0">
                <a:latin typeface="Montserrat" pitchFamily="2" charset="77"/>
              </a:rPr>
              <a:t>MEDICATION ADHERENCE</a:t>
            </a:r>
          </a:p>
        </p:txBody>
      </p:sp>
      <p:sp>
        <p:nvSpPr>
          <p:cNvPr id="5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256EF02E-260F-7935-D752-B26A38DE2A06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1672314" y="3100137"/>
            <a:ext cx="11700786" cy="4099449"/>
          </a:xfrm>
          <a:prstGeom prst="rect">
            <a:avLst/>
          </a:prstGeom>
        </p:spPr>
        <p:txBody>
          <a:bodyPr>
            <a:noAutofit/>
          </a:bodyPr>
          <a:lstStyle/>
          <a:p>
            <a:pPr hangingPunct="1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Set phone alarms: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Most cellphones (including flip phones) can handle at least 3 alarms daily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Multiple alarms, can each be set &amp; labeled for   different medications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Tip: Use different ringtones for different medications</a:t>
            </a:r>
          </a:p>
          <a:p>
            <a:pPr algn="ctr" hangingPunct="1">
              <a:lnSpc>
                <a:spcPct val="100000"/>
              </a:lnSpc>
              <a:spcBef>
                <a:spcPts val="0"/>
              </a:spcBef>
            </a:pPr>
            <a:endParaRPr lang="en-US" sz="4800" dirty="0"/>
          </a:p>
        </p:txBody>
      </p:sp>
      <p:sp>
        <p:nvSpPr>
          <p:cNvPr id="6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9CB12149-D473-3EB0-2526-8FAB3B5D32F5}"/>
              </a:ext>
            </a:extLst>
          </p:cNvPr>
          <p:cNvSpPr txBox="1">
            <a:spLocks/>
          </p:cNvSpPr>
          <p:nvPr/>
        </p:nvSpPr>
        <p:spPr>
          <a:xfrm>
            <a:off x="1672314" y="8461656"/>
            <a:ext cx="10519686" cy="3757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t">
            <a:noAutofit/>
          </a:bodyPr>
          <a:lstStyle>
            <a:lvl1pPr marL="0" marR="0" indent="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1pPr>
            <a:lvl2pPr marL="685800" marR="0" indent="-228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Pct val="100000"/>
              <a:buFontTx/>
              <a:buChar char="•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2pPr>
            <a:lvl3pPr marL="914400" marR="0" indent="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Pct val="100000"/>
              <a:buFontTx/>
              <a:buChar char="•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3pPr>
            <a:lvl4pPr marL="1371600" marR="0" indent="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Pct val="100000"/>
              <a:buFontTx/>
              <a:buChar char="•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4pPr>
            <a:lvl5pPr marL="1828800" marR="0" indent="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Pct val="100000"/>
              <a:buFontTx/>
              <a:buChar char="•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5pPr>
            <a:lvl6pPr marL="0" marR="0" indent="22860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6pPr>
            <a:lvl7pPr marL="0" marR="0" indent="2743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7pPr>
            <a:lvl8pPr marL="0" marR="0" indent="3200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8pPr>
            <a:lvl9pPr marL="0" marR="0" indent="3657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9pPr>
          </a:lstStyle>
          <a:p>
            <a:pPr hangingPunct="1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Use your smartphone:</a:t>
            </a:r>
          </a:p>
          <a:p>
            <a:pPr lvl="2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 Reminders app</a:t>
            </a:r>
          </a:p>
          <a:p>
            <a:pPr lvl="2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 Medication (in Health settings)</a:t>
            </a:r>
          </a:p>
          <a:p>
            <a:pPr lvl="2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 Free pill reminder apps (ex: </a:t>
            </a:r>
            <a:r>
              <a:rPr lang="en-US" sz="4800" dirty="0" err="1"/>
              <a:t>MedHelper</a:t>
            </a:r>
            <a:r>
              <a:rPr lang="en-US" sz="4800" dirty="0"/>
              <a:t>, </a:t>
            </a:r>
            <a:r>
              <a:rPr lang="en-US" sz="4800" dirty="0" err="1"/>
              <a:t>MedSimple</a:t>
            </a:r>
            <a:r>
              <a:rPr lang="en-US" sz="4800" dirty="0"/>
              <a:t>, </a:t>
            </a:r>
            <a:r>
              <a:rPr lang="en-US" sz="4800" dirty="0" err="1"/>
              <a:t>MediSafe</a:t>
            </a:r>
            <a:r>
              <a:rPr lang="en-US" sz="4800" dirty="0"/>
              <a:t>)</a:t>
            </a:r>
          </a:p>
          <a:p>
            <a:pPr algn="ctr" hangingPunct="1">
              <a:lnSpc>
                <a:spcPct val="100000"/>
              </a:lnSpc>
              <a:spcBef>
                <a:spcPts val="0"/>
              </a:spcBef>
            </a:pPr>
            <a:endParaRPr lang="en-US" sz="4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913A61-B4AF-5037-92FF-1C08838A3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1986" y="3395360"/>
            <a:ext cx="9029700" cy="883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476108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2926F-1E49-6834-8B9E-4691ECF59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Name">
            <a:extLst>
              <a:ext uri="{FF2B5EF4-FFF2-40B4-BE49-F238E27FC236}">
                <a16:creationId xmlns:a16="http://schemas.microsoft.com/office/drawing/2014/main" id="{71D35CFA-D1C4-0DC5-8F8A-2ADED87015FE}"/>
              </a:ext>
            </a:extLst>
          </p:cNvPr>
          <p:cNvSpPr txBox="1">
            <a:spLocks/>
          </p:cNvSpPr>
          <p:nvPr/>
        </p:nvSpPr>
        <p:spPr>
          <a:xfrm>
            <a:off x="1220461" y="1307295"/>
            <a:ext cx="19686048" cy="1498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0" baseline="0">
                <a:solidFill>
                  <a:srgbClr val="21395D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9pPr>
          </a:lstStyle>
          <a:p>
            <a:pPr hangingPunct="1"/>
            <a:r>
              <a:rPr lang="en-US" cap="none" dirty="0">
                <a:latin typeface="Montserrat" pitchFamily="2" charset="77"/>
              </a:rPr>
              <a:t>MEDICATION ADHERENCE</a:t>
            </a:r>
          </a:p>
        </p:txBody>
      </p:sp>
      <p:sp>
        <p:nvSpPr>
          <p:cNvPr id="5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69906CBC-9C97-A4AF-62E5-4954269BBFE2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2211061" y="3912375"/>
            <a:ext cx="10971539" cy="8839230"/>
          </a:xfrm>
          <a:prstGeom prst="rect">
            <a:avLst/>
          </a:prstGeom>
        </p:spPr>
        <p:txBody>
          <a:bodyPr>
            <a:noAutofit/>
          </a:bodyPr>
          <a:lstStyle/>
          <a:p>
            <a:pPr marL="685800" indent="-68580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4800" dirty="0"/>
              <a:t>Keep an emergency supply in your purse or wallet, glove compartment, </a:t>
            </a:r>
            <a:r>
              <a:rPr lang="en-US" sz="4800" b="1" u="sng" dirty="0">
                <a:solidFill>
                  <a:srgbClr val="FF0000"/>
                </a:solidFill>
              </a:rPr>
              <a:t>carry-on bags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endParaRPr lang="en-US" sz="4800" dirty="0"/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4800" dirty="0"/>
              <a:t>Bring medications with you to the hospital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endParaRPr lang="en-US" sz="4800" dirty="0"/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4800" dirty="0"/>
              <a:t>Ask an occupational therapist for other ideas tailored to your life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4800" dirty="0"/>
          </a:p>
        </p:txBody>
      </p:sp>
      <p:pic>
        <p:nvPicPr>
          <p:cNvPr id="7" name="Picture 6" descr="Cartoon of a person standing in a room with a person in a vest&#10;&#10;Description automatically generated">
            <a:extLst>
              <a:ext uri="{FF2B5EF4-FFF2-40B4-BE49-F238E27FC236}">
                <a16:creationId xmlns:a16="http://schemas.microsoft.com/office/drawing/2014/main" id="{6237B896-4621-1D0A-4F19-FE202A6DE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6450" y="3173463"/>
            <a:ext cx="6130059" cy="923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11444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0FDFD-DC67-CBD9-3650-A1FD505EA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D226BA-3EB4-1E2C-A8B3-D421BF5835C2}"/>
              </a:ext>
            </a:extLst>
          </p:cNvPr>
          <p:cNvSpPr txBox="1"/>
          <p:nvPr/>
        </p:nvSpPr>
        <p:spPr>
          <a:xfrm>
            <a:off x="1586019" y="4215134"/>
            <a:ext cx="22797981" cy="36420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11500" b="1" dirty="0">
                <a:solidFill>
                  <a:schemeClr val="bg1"/>
                </a:solidFill>
                <a:latin typeface="Montserrat" pitchFamily="2" charset="77"/>
              </a:rPr>
              <a:t>Food Preparation,</a:t>
            </a:r>
          </a:p>
          <a:p>
            <a:pPr algn="l"/>
            <a:r>
              <a:rPr lang="en-US" sz="11500" b="1" dirty="0">
                <a:solidFill>
                  <a:schemeClr val="bg1"/>
                </a:solidFill>
                <a:latin typeface="Montserrat" pitchFamily="2" charset="77"/>
              </a:rPr>
              <a:t>Eating, &amp; Hydration</a:t>
            </a:r>
          </a:p>
        </p:txBody>
      </p:sp>
    </p:spTree>
    <p:extLst>
      <p:ext uri="{BB962C8B-B14F-4D97-AF65-F5344CB8AC3E}">
        <p14:creationId xmlns:p14="http://schemas.microsoft.com/office/powerpoint/2010/main" val="2469254606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AF000-60DC-4C96-25FC-A3D96C1A9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Name">
            <a:extLst>
              <a:ext uri="{FF2B5EF4-FFF2-40B4-BE49-F238E27FC236}">
                <a16:creationId xmlns:a16="http://schemas.microsoft.com/office/drawing/2014/main" id="{91055DF6-7D34-FD94-4E82-E319D73CEEEB}"/>
              </a:ext>
            </a:extLst>
          </p:cNvPr>
          <p:cNvSpPr txBox="1">
            <a:spLocks/>
          </p:cNvSpPr>
          <p:nvPr/>
        </p:nvSpPr>
        <p:spPr>
          <a:xfrm>
            <a:off x="1220461" y="1307295"/>
            <a:ext cx="19686048" cy="1498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0" baseline="0">
                <a:solidFill>
                  <a:srgbClr val="21395D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9pPr>
          </a:lstStyle>
          <a:p>
            <a:pPr hangingPunct="1"/>
            <a:r>
              <a:rPr lang="en-US" cap="none" dirty="0">
                <a:latin typeface="Montserrat" pitchFamily="2" charset="77"/>
              </a:rPr>
              <a:t>EATING	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78E9E39-2221-3809-1B56-2D87C2C862D4}"/>
              </a:ext>
            </a:extLst>
          </p:cNvPr>
          <p:cNvGrpSpPr/>
          <p:nvPr/>
        </p:nvGrpSpPr>
        <p:grpSpPr>
          <a:xfrm>
            <a:off x="973904" y="3754531"/>
            <a:ext cx="22232990" cy="4950883"/>
            <a:chOff x="286147" y="2806261"/>
            <a:chExt cx="22232990" cy="495088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2CF5CE-0F8E-D390-B285-09747521F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39060" y="2806262"/>
              <a:ext cx="4950882" cy="495088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E1002E7-2DF5-FB94-ED2D-3B73C6A0D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6147" y="2806261"/>
              <a:ext cx="4950881" cy="495088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09CF543-D4A0-9C90-7211-DCABA18F1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0557" r="11563"/>
            <a:stretch/>
          </p:blipFill>
          <p:spPr>
            <a:xfrm>
              <a:off x="17765517" y="2806261"/>
              <a:ext cx="4753620" cy="495088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14F8676-D4FC-FCD2-AF7E-A585F9516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12603" y="2806262"/>
              <a:ext cx="4950882" cy="4950882"/>
            </a:xfrm>
            <a:prstGeom prst="rect">
              <a:avLst/>
            </a:prstGeom>
          </p:spPr>
        </p:pic>
      </p:grpSp>
      <p:sp>
        <p:nvSpPr>
          <p:cNvPr id="3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07128B91-5449-A2F8-6CB8-14885F4F8BEE}"/>
              </a:ext>
            </a:extLst>
          </p:cNvPr>
          <p:cNvSpPr txBox="1">
            <a:spLocks/>
          </p:cNvSpPr>
          <p:nvPr/>
        </p:nvSpPr>
        <p:spPr>
          <a:xfrm>
            <a:off x="708084" y="8909796"/>
            <a:ext cx="5326904" cy="1498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1pPr>
            <a:lvl2pPr marL="0" marR="0" indent="457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2pPr>
            <a:lvl3pPr marL="0" marR="0" indent="914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3pPr>
            <a:lvl4pPr marL="0" marR="0" indent="1371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4pPr>
            <a:lvl5pPr marL="0" marR="0" indent="18288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5pPr>
            <a:lvl6pPr marL="0" marR="0" indent="22860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6pPr>
            <a:lvl7pPr marL="0" marR="0" indent="2743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7pPr>
            <a:lvl8pPr marL="0" marR="0" indent="3200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8pPr>
            <a:lvl9pPr marL="0" marR="0" indent="3657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b="1" dirty="0"/>
              <a:t>Nosey</a:t>
            </a:r>
          </a:p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b="1" dirty="0"/>
              <a:t>Cup</a:t>
            </a:r>
          </a:p>
        </p:txBody>
      </p:sp>
      <p:sp>
        <p:nvSpPr>
          <p:cNvPr id="5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0AFC1779-55DF-2C5B-E24A-FF12471C6264}"/>
              </a:ext>
            </a:extLst>
          </p:cNvPr>
          <p:cNvSpPr txBox="1">
            <a:spLocks/>
          </p:cNvSpPr>
          <p:nvPr/>
        </p:nvSpPr>
        <p:spPr>
          <a:xfrm>
            <a:off x="6612349" y="8904200"/>
            <a:ext cx="5326904" cy="1498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1pPr>
            <a:lvl2pPr marL="0" marR="0" indent="457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2pPr>
            <a:lvl3pPr marL="0" marR="0" indent="914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3pPr>
            <a:lvl4pPr marL="0" marR="0" indent="1371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4pPr>
            <a:lvl5pPr marL="0" marR="0" indent="18288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5pPr>
            <a:lvl6pPr marL="0" marR="0" indent="22860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6pPr>
            <a:lvl7pPr marL="0" marR="0" indent="2743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7pPr>
            <a:lvl8pPr marL="0" marR="0" indent="3200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8pPr>
            <a:lvl9pPr marL="0" marR="0" indent="3657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b="1" dirty="0"/>
              <a:t>Weighted</a:t>
            </a:r>
          </a:p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b="1" dirty="0"/>
              <a:t>Utensils</a:t>
            </a:r>
          </a:p>
        </p:txBody>
      </p:sp>
      <p:sp>
        <p:nvSpPr>
          <p:cNvPr id="6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5E6E98E5-A41A-ADFF-4923-115246996654}"/>
              </a:ext>
            </a:extLst>
          </p:cNvPr>
          <p:cNvSpPr txBox="1">
            <a:spLocks/>
          </p:cNvSpPr>
          <p:nvPr/>
        </p:nvSpPr>
        <p:spPr>
          <a:xfrm>
            <a:off x="12444749" y="8904200"/>
            <a:ext cx="5326904" cy="1498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1pPr>
            <a:lvl2pPr marL="0" marR="0" indent="457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2pPr>
            <a:lvl3pPr marL="0" marR="0" indent="914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3pPr>
            <a:lvl4pPr marL="0" marR="0" indent="1371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4pPr>
            <a:lvl5pPr marL="0" marR="0" indent="18288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5pPr>
            <a:lvl6pPr marL="0" marR="0" indent="22860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6pPr>
            <a:lvl7pPr marL="0" marR="0" indent="2743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7pPr>
            <a:lvl8pPr marL="0" marR="0" indent="3200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8pPr>
            <a:lvl9pPr marL="0" marR="0" indent="3657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b="1" dirty="0"/>
              <a:t>Silicone</a:t>
            </a:r>
          </a:p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b="1" dirty="0"/>
              <a:t>Placemats</a:t>
            </a:r>
          </a:p>
        </p:txBody>
      </p:sp>
      <p:sp>
        <p:nvSpPr>
          <p:cNvPr id="7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700CC5C1-F513-91F2-DF6D-2E5D0D8A048B}"/>
              </a:ext>
            </a:extLst>
          </p:cNvPr>
          <p:cNvSpPr txBox="1">
            <a:spLocks/>
          </p:cNvSpPr>
          <p:nvPr/>
        </p:nvSpPr>
        <p:spPr>
          <a:xfrm>
            <a:off x="18166632" y="8939753"/>
            <a:ext cx="5326904" cy="1498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1pPr>
            <a:lvl2pPr marL="0" marR="0" indent="457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2pPr>
            <a:lvl3pPr marL="0" marR="0" indent="914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3pPr>
            <a:lvl4pPr marL="0" marR="0" indent="1371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4pPr>
            <a:lvl5pPr marL="0" marR="0" indent="18288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5pPr>
            <a:lvl6pPr marL="0" marR="0" indent="22860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6pPr>
            <a:lvl7pPr marL="0" marR="0" indent="2743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7pPr>
            <a:lvl8pPr marL="0" marR="0" indent="3200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8pPr>
            <a:lvl9pPr marL="0" marR="0" indent="3657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b="1" dirty="0"/>
              <a:t>Pizza Cutter</a:t>
            </a:r>
          </a:p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b="1" dirty="0"/>
              <a:t>or Mezzaluna</a:t>
            </a:r>
          </a:p>
        </p:txBody>
      </p:sp>
    </p:spTree>
    <p:extLst>
      <p:ext uri="{BB962C8B-B14F-4D97-AF65-F5344CB8AC3E}">
        <p14:creationId xmlns:p14="http://schemas.microsoft.com/office/powerpoint/2010/main" val="3823703428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3B967-BDDF-E696-6E4A-783722153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Name">
            <a:extLst>
              <a:ext uri="{FF2B5EF4-FFF2-40B4-BE49-F238E27FC236}">
                <a16:creationId xmlns:a16="http://schemas.microsoft.com/office/drawing/2014/main" id="{7A0DBEBB-ABBF-33A0-C0B9-1B42BFCAAB4E}"/>
              </a:ext>
            </a:extLst>
          </p:cNvPr>
          <p:cNvSpPr txBox="1">
            <a:spLocks/>
          </p:cNvSpPr>
          <p:nvPr/>
        </p:nvSpPr>
        <p:spPr>
          <a:xfrm>
            <a:off x="1220461" y="1307295"/>
            <a:ext cx="19686048" cy="1498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0" baseline="0">
                <a:solidFill>
                  <a:srgbClr val="21395D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9pPr>
          </a:lstStyle>
          <a:p>
            <a:pPr hangingPunct="1"/>
            <a:r>
              <a:rPr lang="en-US" cap="none" dirty="0">
                <a:latin typeface="Montserrat" pitchFamily="2" charset="77"/>
              </a:rPr>
              <a:t>EATING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96F00C-5CB5-1B85-181B-28E026023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461" y="4858501"/>
            <a:ext cx="5998234" cy="355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7ECD31-BC4B-1F66-E6D5-E263631BC6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250"/>
          <a:stretch/>
        </p:blipFill>
        <p:spPr>
          <a:xfrm>
            <a:off x="17085255" y="4198101"/>
            <a:ext cx="4876800" cy="457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21F8B5-3954-C42C-A2A8-C5D5BE073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3575" y="4502901"/>
            <a:ext cx="4876800" cy="4267200"/>
          </a:xfrm>
          <a:prstGeom prst="rect">
            <a:avLst/>
          </a:prstGeom>
        </p:spPr>
      </p:pic>
      <p:sp>
        <p:nvSpPr>
          <p:cNvPr id="16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A7C0427A-0977-67DC-86EE-0372CDC41CF8}"/>
              </a:ext>
            </a:extLst>
          </p:cNvPr>
          <p:cNvSpPr txBox="1">
            <a:spLocks/>
          </p:cNvSpPr>
          <p:nvPr/>
        </p:nvSpPr>
        <p:spPr>
          <a:xfrm>
            <a:off x="1556126" y="9138093"/>
            <a:ext cx="5326904" cy="1498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1pPr>
            <a:lvl2pPr marL="0" marR="0" indent="457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2pPr>
            <a:lvl3pPr marL="0" marR="0" indent="914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3pPr>
            <a:lvl4pPr marL="0" marR="0" indent="1371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4pPr>
            <a:lvl5pPr marL="0" marR="0" indent="18288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5pPr>
            <a:lvl6pPr marL="0" marR="0" indent="22860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6pPr>
            <a:lvl7pPr marL="0" marR="0" indent="2743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7pPr>
            <a:lvl8pPr marL="0" marR="0" indent="3200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8pPr>
            <a:lvl9pPr marL="0" marR="0" indent="3657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b="1" dirty="0"/>
              <a:t>Rimmed</a:t>
            </a:r>
          </a:p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b="1" dirty="0"/>
              <a:t>Plate</a:t>
            </a:r>
          </a:p>
        </p:txBody>
      </p:sp>
      <p:sp>
        <p:nvSpPr>
          <p:cNvPr id="17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3ACECB04-CDAA-6EF8-D27F-551AEAC34280}"/>
              </a:ext>
            </a:extLst>
          </p:cNvPr>
          <p:cNvSpPr txBox="1">
            <a:spLocks/>
          </p:cNvSpPr>
          <p:nvPr/>
        </p:nvSpPr>
        <p:spPr>
          <a:xfrm>
            <a:off x="9462288" y="9138094"/>
            <a:ext cx="5326904" cy="1498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1pPr>
            <a:lvl2pPr marL="0" marR="0" indent="457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2pPr>
            <a:lvl3pPr marL="0" marR="0" indent="914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3pPr>
            <a:lvl4pPr marL="0" marR="0" indent="1371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4pPr>
            <a:lvl5pPr marL="0" marR="0" indent="18288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5pPr>
            <a:lvl6pPr marL="0" marR="0" indent="22860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6pPr>
            <a:lvl7pPr marL="0" marR="0" indent="2743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7pPr>
            <a:lvl8pPr marL="0" marR="0" indent="3200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8pPr>
            <a:lvl9pPr marL="0" marR="0" indent="3657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b="1" dirty="0"/>
              <a:t>One-Touch</a:t>
            </a:r>
          </a:p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b="1" dirty="0"/>
              <a:t>Opener</a:t>
            </a:r>
          </a:p>
        </p:txBody>
      </p:sp>
      <p:sp>
        <p:nvSpPr>
          <p:cNvPr id="18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C9671776-777F-459B-1364-D4A931612E6C}"/>
              </a:ext>
            </a:extLst>
          </p:cNvPr>
          <p:cNvSpPr txBox="1">
            <a:spLocks/>
          </p:cNvSpPr>
          <p:nvPr/>
        </p:nvSpPr>
        <p:spPr>
          <a:xfrm>
            <a:off x="16860203" y="9138093"/>
            <a:ext cx="5326904" cy="1498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1pPr>
            <a:lvl2pPr marL="0" marR="0" indent="457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2pPr>
            <a:lvl3pPr marL="0" marR="0" indent="914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3pPr>
            <a:lvl4pPr marL="0" marR="0" indent="1371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4pPr>
            <a:lvl5pPr marL="0" marR="0" indent="18288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5pPr>
            <a:lvl6pPr marL="0" marR="0" indent="22860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6pPr>
            <a:lvl7pPr marL="0" marR="0" indent="2743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7pPr>
            <a:lvl8pPr marL="0" marR="0" indent="3200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8pPr>
            <a:lvl9pPr marL="0" marR="0" indent="3657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b="1" dirty="0"/>
              <a:t>Easy Grip</a:t>
            </a:r>
          </a:p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b="1" dirty="0"/>
              <a:t>Jar Opener</a:t>
            </a:r>
          </a:p>
        </p:txBody>
      </p:sp>
    </p:spTree>
    <p:extLst>
      <p:ext uri="{BB962C8B-B14F-4D97-AF65-F5344CB8AC3E}">
        <p14:creationId xmlns:p14="http://schemas.microsoft.com/office/powerpoint/2010/main" val="2868573068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B09CC-4A23-3C55-AF2D-F4EF73D98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Name">
            <a:extLst>
              <a:ext uri="{FF2B5EF4-FFF2-40B4-BE49-F238E27FC236}">
                <a16:creationId xmlns:a16="http://schemas.microsoft.com/office/drawing/2014/main" id="{3FFB750E-06A7-7281-E0AE-38C7E6F785E8}"/>
              </a:ext>
            </a:extLst>
          </p:cNvPr>
          <p:cNvSpPr txBox="1">
            <a:spLocks/>
          </p:cNvSpPr>
          <p:nvPr/>
        </p:nvSpPr>
        <p:spPr>
          <a:xfrm>
            <a:off x="1220461" y="1307295"/>
            <a:ext cx="19686048" cy="1498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0" baseline="0">
                <a:solidFill>
                  <a:srgbClr val="21395D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9pPr>
          </a:lstStyle>
          <a:p>
            <a:pPr hangingPunct="1"/>
            <a:r>
              <a:rPr lang="en-US" cap="none" dirty="0">
                <a:latin typeface="Montserrat" pitchFamily="2" charset="77"/>
              </a:rPr>
              <a:t>STAY HYDRATED!</a:t>
            </a:r>
          </a:p>
        </p:txBody>
      </p:sp>
      <p:sp>
        <p:nvSpPr>
          <p:cNvPr id="2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9D040228-6947-8781-4FAB-0D5930CFA19E}"/>
              </a:ext>
            </a:extLst>
          </p:cNvPr>
          <p:cNvSpPr txBox="1">
            <a:spLocks/>
          </p:cNvSpPr>
          <p:nvPr/>
        </p:nvSpPr>
        <p:spPr>
          <a:xfrm>
            <a:off x="1672314" y="3100137"/>
            <a:ext cx="13872486" cy="343613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635000" marR="0" indent="-3175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Pct val="100000"/>
              <a:buFontTx/>
              <a:buChar char="•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1pPr>
            <a:lvl2pPr marL="0" marR="0" indent="457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2pPr>
            <a:lvl3pPr marL="0" marR="0" indent="914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3pPr>
            <a:lvl4pPr marL="0" marR="0" indent="1371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4pPr>
            <a:lvl5pPr marL="0" marR="0" indent="18288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5pPr>
            <a:lvl6pPr marL="0" marR="0" indent="22860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6pPr>
            <a:lvl7pPr marL="0" marR="0" indent="2743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7pPr>
            <a:lvl8pPr marL="0" marR="0" indent="3200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8pPr>
            <a:lvl9pPr marL="0" marR="0" indent="3657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9pPr>
          </a:lstStyle>
          <a:p>
            <a:pPr lvl="3" indent="-317500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b="1" dirty="0"/>
              <a:t>WHY</a:t>
            </a:r>
          </a:p>
          <a:p>
            <a:pPr marL="368300" lvl="4" indent="-68580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800" dirty="0"/>
              <a:t>People with Parkinson's are at higher risk of dehydration</a:t>
            </a:r>
          </a:p>
          <a:p>
            <a:pPr marL="368300" lvl="4" indent="-68580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800" dirty="0"/>
              <a:t>Dehydration → Confusion, UTI, fatigue, lightheadedness, dizziness, falls, and constipation</a:t>
            </a:r>
          </a:p>
        </p:txBody>
      </p:sp>
      <p:sp>
        <p:nvSpPr>
          <p:cNvPr id="3" name="Lorem ipsum dolor sit amet, consectetur adipiscing elit. Morbi tincidunt sapien volutpat nunc vestibulum tincidunt. Aliquam ut dui at massa rutrum vestibulum. Etiam in risus a lectus condimentum luctus. Nam et malesuada nulla. Etiam metus velit, tristiqu">
            <a:extLst>
              <a:ext uri="{FF2B5EF4-FFF2-40B4-BE49-F238E27FC236}">
                <a16:creationId xmlns:a16="http://schemas.microsoft.com/office/drawing/2014/main" id="{75424EC3-782F-DF00-5B51-C644D815AEDC}"/>
              </a:ext>
            </a:extLst>
          </p:cNvPr>
          <p:cNvSpPr txBox="1">
            <a:spLocks/>
          </p:cNvSpPr>
          <p:nvPr/>
        </p:nvSpPr>
        <p:spPr>
          <a:xfrm>
            <a:off x="1672314" y="7053182"/>
            <a:ext cx="13872486" cy="5277191"/>
          </a:xfrm>
          <a:prstGeom prst="rect">
            <a:avLst/>
          </a:prstGeom>
        </p:spPr>
        <p:txBody>
          <a:bodyPr>
            <a:noAutofit/>
          </a:bodyPr>
          <a:lstStyle>
            <a:lvl1pPr marL="635000" marR="0" indent="-3175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Pct val="100000"/>
              <a:buFontTx/>
              <a:buChar char="•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1pPr>
            <a:lvl2pPr marL="0" marR="0" indent="457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2pPr>
            <a:lvl3pPr marL="0" marR="0" indent="914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3pPr>
            <a:lvl4pPr marL="0" marR="0" indent="1371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4pPr>
            <a:lvl5pPr marL="0" marR="0" indent="18288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5pPr>
            <a:lvl6pPr marL="0" marR="0" indent="22860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6pPr>
            <a:lvl7pPr marL="0" marR="0" indent="2743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7pPr>
            <a:lvl8pPr marL="0" marR="0" indent="3200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8pPr>
            <a:lvl9pPr marL="0" marR="0" indent="3657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9pPr>
          </a:lstStyle>
          <a:p>
            <a:pPr lvl="3" indent="-317500" hangingPunct="1">
              <a:lnSpc>
                <a:spcPct val="100000"/>
              </a:lnSpc>
              <a:spcBef>
                <a:spcPts val="0"/>
              </a:spcBef>
            </a:pPr>
            <a:r>
              <a:rPr lang="en-US" sz="4800" b="1" dirty="0"/>
              <a:t>HOW</a:t>
            </a:r>
          </a:p>
          <a:p>
            <a:pPr marL="368300" lvl="4" indent="-68580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800" dirty="0"/>
              <a:t>Hot or iced tea, decaf coffee</a:t>
            </a:r>
          </a:p>
          <a:p>
            <a:pPr marL="368300" lvl="4" indent="-68580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800" dirty="0"/>
              <a:t>“Spa water” with fruit slices or herbs</a:t>
            </a:r>
          </a:p>
          <a:p>
            <a:pPr marL="368300" lvl="4" indent="-68580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800" dirty="0"/>
              <a:t>Crystal Light, Mio, Dasani, Kool Aid</a:t>
            </a:r>
          </a:p>
          <a:p>
            <a:pPr marL="368300" lvl="4" indent="-68580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800" dirty="0"/>
              <a:t>ALL THE FRUIT! (except bananas)</a:t>
            </a:r>
          </a:p>
          <a:p>
            <a:pPr marL="368300" lvl="4" indent="-68580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800" dirty="0"/>
              <a:t>Water bottle you like: size, shape, grip, gulp, cleanabilities, etc.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452C74-97EE-60B6-99BC-B113DD579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7200" y="785196"/>
            <a:ext cx="7014486" cy="52771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C7354C-B029-819A-D2DE-F1251A5AD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7200" y="6213450"/>
            <a:ext cx="7014486" cy="701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99821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C7DC3-12C2-7FD4-99AF-777462CEC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phone&#10;&#10;Description automatically generated">
            <a:extLst>
              <a:ext uri="{FF2B5EF4-FFF2-40B4-BE49-F238E27FC236}">
                <a16:creationId xmlns:a16="http://schemas.microsoft.com/office/drawing/2014/main" id="{73EE7800-8434-2AA0-6636-1AE539163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416" y="2794829"/>
            <a:ext cx="5347201" cy="10137402"/>
          </a:xfrm>
          <a:prstGeom prst="rect">
            <a:avLst/>
          </a:prstGeom>
        </p:spPr>
      </p:pic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A22832F5-5549-00D0-FC64-5E1E05C61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9852" y="2794829"/>
            <a:ext cx="5347200" cy="1014118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028208E-4B3D-CC46-BE71-A612020EE440}"/>
              </a:ext>
            </a:extLst>
          </p:cNvPr>
          <p:cNvGrpSpPr/>
          <p:nvPr/>
        </p:nvGrpSpPr>
        <p:grpSpPr>
          <a:xfrm>
            <a:off x="2540000" y="4635578"/>
            <a:ext cx="4955772" cy="4444844"/>
            <a:chOff x="2833524" y="5664320"/>
            <a:chExt cx="4955772" cy="4444844"/>
          </a:xfrm>
        </p:grpSpPr>
        <p:pic>
          <p:nvPicPr>
            <p:cNvPr id="3" name="Picture 2" descr="A logo of a gear&#10;&#10;Description automatically generated">
              <a:extLst>
                <a:ext uri="{FF2B5EF4-FFF2-40B4-BE49-F238E27FC236}">
                  <a16:creationId xmlns:a16="http://schemas.microsoft.com/office/drawing/2014/main" id="{0FFA3994-816F-4AF2-93E5-9D46D4186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6" t="-7833" r="16036"/>
            <a:stretch/>
          </p:blipFill>
          <p:spPr>
            <a:xfrm>
              <a:off x="3787410" y="5664320"/>
              <a:ext cx="3048000" cy="3341511"/>
            </a:xfrm>
            <a:prstGeom prst="rect">
              <a:avLst/>
            </a:prstGeom>
          </p:spPr>
        </p:pic>
        <p:sp>
          <p:nvSpPr>
            <p:cNvPr id="8" name="January 2025">
              <a:extLst>
                <a:ext uri="{FF2B5EF4-FFF2-40B4-BE49-F238E27FC236}">
                  <a16:creationId xmlns:a16="http://schemas.microsoft.com/office/drawing/2014/main" id="{5FAA1495-54FD-4CCC-29B9-F7324E252DEE}"/>
                </a:ext>
              </a:extLst>
            </p:cNvPr>
            <p:cNvSpPr txBox="1">
              <a:spLocks/>
            </p:cNvSpPr>
            <p:nvPr/>
          </p:nvSpPr>
          <p:spPr>
            <a:xfrm>
              <a:off x="2833524" y="8715811"/>
              <a:ext cx="4955772" cy="1393353"/>
            </a:xfrm>
            <a:prstGeom prst="rect">
              <a:avLst/>
            </a:prstGeom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>
              <a:normAutofit/>
            </a:bodyPr>
            <a:lstStyle>
              <a:lvl1pPr marL="635000" marR="0" indent="-3175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72ABBD"/>
                </a:buClr>
                <a:buSzPct val="100000"/>
                <a:buFontTx/>
                <a:buChar char="•"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1pPr>
              <a:lvl2pPr marL="0" marR="0" indent="4572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72ABBD"/>
                </a:buClr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2pPr>
              <a:lvl3pPr marL="0" marR="0" indent="9144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72ABBD"/>
                </a:buClr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3pPr>
              <a:lvl4pPr marL="0" marR="0" indent="13716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72ABBD"/>
                </a:buClr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4pPr>
              <a:lvl5pPr marL="0" marR="0" indent="18288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72ABBD"/>
                </a:buClr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5pPr>
              <a:lvl6pPr marL="0" marR="0" indent="22860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72ABBD"/>
                </a:buClr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6pPr>
              <a:lvl7pPr marL="0" marR="0" indent="27432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72ABBD"/>
                </a:buClr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7pPr>
              <a:lvl8pPr marL="0" marR="0" indent="32004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72ABBD"/>
                </a:buClr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8pPr>
              <a:lvl9pPr marL="0" marR="0" indent="36576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72ABBD"/>
                </a:buClr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9pPr>
            </a:lstStyle>
            <a:p>
              <a:pPr marL="317500" indent="0" algn="ctr" hangingPunct="1">
                <a:buNone/>
              </a:pPr>
              <a:r>
                <a:rPr lang="en-US" sz="54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SETTINGS</a:t>
              </a:r>
            </a:p>
          </p:txBody>
        </p:sp>
      </p:grpSp>
      <p:sp>
        <p:nvSpPr>
          <p:cNvPr id="12" name="Table Name">
            <a:extLst>
              <a:ext uri="{FF2B5EF4-FFF2-40B4-BE49-F238E27FC236}">
                <a16:creationId xmlns:a16="http://schemas.microsoft.com/office/drawing/2014/main" id="{1B5AFB4E-31DE-BEB3-57EF-1398A746FE97}"/>
              </a:ext>
            </a:extLst>
          </p:cNvPr>
          <p:cNvSpPr txBox="1">
            <a:spLocks/>
          </p:cNvSpPr>
          <p:nvPr/>
        </p:nvSpPr>
        <p:spPr>
          <a:xfrm>
            <a:off x="2075018" y="1195156"/>
            <a:ext cx="18672034" cy="1465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0" baseline="0">
                <a:solidFill>
                  <a:srgbClr val="21395D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9pPr>
          </a:lstStyle>
          <a:p>
            <a:pPr hangingPunct="1"/>
            <a:endParaRPr lang="en-US" cap="none" dirty="0">
              <a:latin typeface="Montserrat" pitchFamily="2" charset="77"/>
            </a:endParaRPr>
          </a:p>
        </p:txBody>
      </p:sp>
      <p:sp>
        <p:nvSpPr>
          <p:cNvPr id="14" name="Table Name">
            <a:extLst>
              <a:ext uri="{FF2B5EF4-FFF2-40B4-BE49-F238E27FC236}">
                <a16:creationId xmlns:a16="http://schemas.microsoft.com/office/drawing/2014/main" id="{207A4738-F15F-DE3A-328F-0A3794B0ACD4}"/>
              </a:ext>
            </a:extLst>
          </p:cNvPr>
          <p:cNvSpPr txBox="1">
            <a:spLocks/>
          </p:cNvSpPr>
          <p:nvPr/>
        </p:nvSpPr>
        <p:spPr>
          <a:xfrm>
            <a:off x="1220461" y="1307296"/>
            <a:ext cx="18672034" cy="1465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 fontScale="85000" lnSpcReduction="10000"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0" baseline="0">
                <a:solidFill>
                  <a:srgbClr val="21395D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9pPr>
          </a:lstStyle>
          <a:p>
            <a:pPr hangingPunct="1"/>
            <a:r>
              <a:rPr lang="en-US" cap="none" dirty="0">
                <a:latin typeface="Montserrat"/>
              </a:rPr>
              <a:t>ADJUSTING iPHONE SETTINGS</a:t>
            </a:r>
          </a:p>
        </p:txBody>
      </p:sp>
    </p:spTree>
    <p:extLst>
      <p:ext uri="{BB962C8B-B14F-4D97-AF65-F5344CB8AC3E}">
        <p14:creationId xmlns:p14="http://schemas.microsoft.com/office/powerpoint/2010/main" val="3817266305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WE LIVE IN COMMUNITY. WE DESIRE KNOWLEDGE. AND WE LIVE WELL WHEN INFORMED, CONNECTED, AND INSPIRED."/>
          <p:cNvSpPr txBox="1">
            <a:spLocks noGrp="1"/>
          </p:cNvSpPr>
          <p:nvPr>
            <p:ph type="title"/>
          </p:nvPr>
        </p:nvSpPr>
        <p:spPr>
          <a:xfrm>
            <a:off x="2849633" y="10735967"/>
            <a:ext cx="18684734" cy="165900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792479">
              <a:defRPr sz="4608"/>
            </a:pPr>
            <a:r>
              <a:rPr dirty="0">
                <a:solidFill>
                  <a:srgbClr val="284A70"/>
                </a:solidFill>
              </a:rPr>
              <a:t>WE LIVE IN COMMUNITY. WE DESIRE KNOWLEDGE. </a:t>
            </a:r>
            <a:r>
              <a:rPr dirty="0">
                <a:solidFill>
                  <a:srgbClr val="72ABBD"/>
                </a:solidFill>
              </a:rPr>
              <a:t>AND WE LIVE WELL WHEN INFORMED, CONNECTED, AND INSPIRED. </a:t>
            </a:r>
          </a:p>
        </p:txBody>
      </p:sp>
      <p:sp>
        <p:nvSpPr>
          <p:cNvPr id="196" name="If you’re learning more about Parkinson’s or you’re ready to get more involved, we invite you to take the next step: share our resources with others, start a fundraiser or donate to support our work, or reach out to tell us how we can help you or to shar"/>
          <p:cNvSpPr txBox="1">
            <a:spLocks noGrp="1"/>
          </p:cNvSpPr>
          <p:nvPr>
            <p:ph type="body" sz="half" idx="1"/>
          </p:nvPr>
        </p:nvSpPr>
        <p:spPr>
          <a:xfrm>
            <a:off x="2833615" y="3375018"/>
            <a:ext cx="18700752" cy="473829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/>
            <a:r>
              <a:rPr lang="en-US" sz="20000" b="1" dirty="0">
                <a:solidFill>
                  <a:schemeClr val="accent1">
                    <a:lumMod val="50000"/>
                  </a:schemeClr>
                </a:solidFill>
                <a:latin typeface="Montserrat ExtraBold" pitchFamily="2" charset="77"/>
              </a:rPr>
              <a:t>THANK YOU!</a:t>
            </a:r>
            <a:endParaRPr sz="20000" b="1" dirty="0">
              <a:solidFill>
                <a:schemeClr val="accent1">
                  <a:lumMod val="50000"/>
                </a:schemeClr>
              </a:solidFill>
              <a:latin typeface="Montserrat ExtraBold" pitchFamily="2" charset="77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EA20D-4990-A975-AF39-0A38E0927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BEB30684-6200-F494-FF00-4610734AB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966" y="2769800"/>
            <a:ext cx="5319636" cy="10244407"/>
          </a:xfrm>
          <a:prstGeom prst="rect">
            <a:avLst/>
          </a:prstGeom>
        </p:spPr>
      </p:pic>
      <p:pic>
        <p:nvPicPr>
          <p:cNvPr id="10" name="Picture 9" descr="Screens screenshot of a phone&#10;&#10;Description automatically generated">
            <a:extLst>
              <a:ext uri="{FF2B5EF4-FFF2-40B4-BE49-F238E27FC236}">
                <a16:creationId xmlns:a16="http://schemas.microsoft.com/office/drawing/2014/main" id="{158AEC4F-0D05-1B84-16C8-0E9D4FF57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963" y="2769800"/>
            <a:ext cx="5292073" cy="10166993"/>
          </a:xfrm>
          <a:prstGeom prst="rect">
            <a:avLst/>
          </a:prstGeom>
        </p:spPr>
      </p:pic>
      <p:pic>
        <p:nvPicPr>
          <p:cNvPr id="12" name="Picture 11" descr="A screenshot of a phone&#10;&#10;Description automatically generated">
            <a:extLst>
              <a:ext uri="{FF2B5EF4-FFF2-40B4-BE49-F238E27FC236}">
                <a16:creationId xmlns:a16="http://schemas.microsoft.com/office/drawing/2014/main" id="{85D52A5F-A89F-F5EA-7F31-44F6B9396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2397" y="2821409"/>
            <a:ext cx="5347199" cy="101411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CF35821-0F5C-A6B6-6EC2-EF98F3366D9B}"/>
              </a:ext>
            </a:extLst>
          </p:cNvPr>
          <p:cNvSpPr/>
          <p:nvPr/>
        </p:nvSpPr>
        <p:spPr>
          <a:xfrm>
            <a:off x="15892397" y="9094012"/>
            <a:ext cx="5347199" cy="4030669"/>
          </a:xfrm>
          <a:prstGeom prst="rect">
            <a:avLst/>
          </a:prstGeom>
          <a:noFill/>
          <a:ln w="117475" cap="flat">
            <a:solidFill>
              <a:srgbClr val="1C460E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Table Name">
            <a:extLst>
              <a:ext uri="{FF2B5EF4-FFF2-40B4-BE49-F238E27FC236}">
                <a16:creationId xmlns:a16="http://schemas.microsoft.com/office/drawing/2014/main" id="{AD33ABF8-6E13-0C5D-CDCE-76227A053B6D}"/>
              </a:ext>
            </a:extLst>
          </p:cNvPr>
          <p:cNvSpPr txBox="1">
            <a:spLocks/>
          </p:cNvSpPr>
          <p:nvPr/>
        </p:nvSpPr>
        <p:spPr>
          <a:xfrm>
            <a:off x="1220461" y="1307296"/>
            <a:ext cx="18672034" cy="1465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 fontScale="85000" lnSpcReduction="10000"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0" baseline="0">
                <a:solidFill>
                  <a:srgbClr val="21395D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9pPr>
          </a:lstStyle>
          <a:p>
            <a:pPr hangingPunct="1"/>
            <a:r>
              <a:rPr lang="en-US" cap="none" dirty="0">
                <a:latin typeface="Montserrat"/>
              </a:rPr>
              <a:t>ADJUSTING </a:t>
            </a:r>
            <a:r>
              <a:rPr lang="en-US" cap="none" dirty="0" err="1">
                <a:latin typeface="Montserrat"/>
              </a:rPr>
              <a:t>iPHONE</a:t>
            </a:r>
            <a:r>
              <a:rPr lang="en-US" cap="none" dirty="0">
                <a:latin typeface="Montserrat"/>
              </a:rPr>
              <a:t> SETTINGS</a:t>
            </a:r>
          </a:p>
        </p:txBody>
      </p:sp>
    </p:spTree>
    <p:extLst>
      <p:ext uri="{BB962C8B-B14F-4D97-AF65-F5344CB8AC3E}">
        <p14:creationId xmlns:p14="http://schemas.microsoft.com/office/powerpoint/2010/main" val="115724314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63AA0-F89A-47AD-6284-EF551FADD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inger pointing at a chicken on a plate&#10;&#10;Description automatically generated">
            <a:extLst>
              <a:ext uri="{FF2B5EF4-FFF2-40B4-BE49-F238E27FC236}">
                <a16:creationId xmlns:a16="http://schemas.microsoft.com/office/drawing/2014/main" id="{75153DA0-4781-844F-B1F5-22A3F3246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110" y="3062748"/>
            <a:ext cx="9458238" cy="6844005"/>
          </a:xfrm>
          <a:prstGeom prst="rect">
            <a:avLst/>
          </a:prstGeom>
        </p:spPr>
      </p:pic>
      <p:pic>
        <p:nvPicPr>
          <p:cNvPr id="6" name="Picture 5" descr="A finger pointing at a finger near a bus and a tent&#10;&#10;Description automatically generated with medium confidence">
            <a:extLst>
              <a:ext uri="{FF2B5EF4-FFF2-40B4-BE49-F238E27FC236}">
                <a16:creationId xmlns:a16="http://schemas.microsoft.com/office/drawing/2014/main" id="{3B9BC2F3-D120-C8CF-9F93-EF4D226AA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4838" y="5486401"/>
            <a:ext cx="8851875" cy="7539356"/>
          </a:xfrm>
          <a:prstGeom prst="rect">
            <a:avLst/>
          </a:prstGeom>
        </p:spPr>
      </p:pic>
      <p:sp>
        <p:nvSpPr>
          <p:cNvPr id="18" name="Table Name">
            <a:extLst>
              <a:ext uri="{FF2B5EF4-FFF2-40B4-BE49-F238E27FC236}">
                <a16:creationId xmlns:a16="http://schemas.microsoft.com/office/drawing/2014/main" id="{E2791135-BAD7-1327-C44D-9749C61AE2D2}"/>
              </a:ext>
            </a:extLst>
          </p:cNvPr>
          <p:cNvSpPr txBox="1">
            <a:spLocks/>
          </p:cNvSpPr>
          <p:nvPr/>
        </p:nvSpPr>
        <p:spPr>
          <a:xfrm>
            <a:off x="1220461" y="1307296"/>
            <a:ext cx="18672034" cy="1465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0" baseline="0">
                <a:solidFill>
                  <a:srgbClr val="21395D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9pPr>
          </a:lstStyle>
          <a:p>
            <a:pPr hangingPunct="1"/>
            <a:r>
              <a:rPr lang="en-US" cap="none" dirty="0">
                <a:latin typeface="Montserrat" pitchFamily="2" charset="77"/>
              </a:rPr>
              <a:t>COMMUNICATION</a:t>
            </a:r>
          </a:p>
        </p:txBody>
      </p:sp>
    </p:spTree>
    <p:extLst>
      <p:ext uri="{BB962C8B-B14F-4D97-AF65-F5344CB8AC3E}">
        <p14:creationId xmlns:p14="http://schemas.microsoft.com/office/powerpoint/2010/main" val="205207592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9B943-857F-D9C8-EF33-C59E36680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food icons&#10;&#10;Description automatically generated">
            <a:extLst>
              <a:ext uri="{FF2B5EF4-FFF2-40B4-BE49-F238E27FC236}">
                <a16:creationId xmlns:a16="http://schemas.microsoft.com/office/drawing/2014/main" id="{A2A5C1FD-B89E-9997-39C9-4DB8FA992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33" y="3397319"/>
            <a:ext cx="13509984" cy="8382432"/>
          </a:xfrm>
          <a:prstGeom prst="rect">
            <a:avLst/>
          </a:prstGeom>
        </p:spPr>
      </p:pic>
      <p:sp>
        <p:nvSpPr>
          <p:cNvPr id="5" name="January 2025">
            <a:extLst>
              <a:ext uri="{FF2B5EF4-FFF2-40B4-BE49-F238E27FC236}">
                <a16:creationId xmlns:a16="http://schemas.microsoft.com/office/drawing/2014/main" id="{08D99ACD-CFBF-402C-F4F4-3468219E4921}"/>
              </a:ext>
            </a:extLst>
          </p:cNvPr>
          <p:cNvSpPr txBox="1">
            <a:spLocks/>
          </p:cNvSpPr>
          <p:nvPr/>
        </p:nvSpPr>
        <p:spPr>
          <a:xfrm>
            <a:off x="14732788" y="5496722"/>
            <a:ext cx="8513879" cy="2722556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>
            <a:noAutofit/>
          </a:bodyPr>
          <a:lstStyle>
            <a:lvl1pPr marL="635000" marR="0" indent="-3175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Pct val="100000"/>
              <a:buFontTx/>
              <a:buChar char="•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1pPr>
            <a:lvl2pPr marL="0" marR="0" indent="457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2pPr>
            <a:lvl3pPr marL="0" marR="0" indent="914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3pPr>
            <a:lvl4pPr marL="0" marR="0" indent="1371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4pPr>
            <a:lvl5pPr marL="0" marR="0" indent="18288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5pPr>
            <a:lvl6pPr marL="0" marR="0" indent="22860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6pPr>
            <a:lvl7pPr marL="0" marR="0" indent="2743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7pPr>
            <a:lvl8pPr marL="0" marR="0" indent="3200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8pPr>
            <a:lvl9pPr marL="0" marR="0" indent="3657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9pPr>
          </a:lstStyle>
          <a:p>
            <a:pPr marL="317500" indent="0" algn="ctr" hangingPunct="1">
              <a:lnSpc>
                <a:spcPct val="100000"/>
              </a:lnSpc>
              <a:buNone/>
            </a:pPr>
            <a:r>
              <a:rPr lang="en-US" sz="4800" dirty="0">
                <a:latin typeface="Archer Book" panose="02000000000000000000" pitchFamily="2" charset="0"/>
                <a:ea typeface="+mn-ea"/>
                <a:cs typeface="Futura Medium" panose="020B0602020204020303" pitchFamily="34" charset="-79"/>
              </a:rPr>
              <a:t>Google “communication board” for a host of different versions to print, copy, &amp; laminate</a:t>
            </a:r>
          </a:p>
        </p:txBody>
      </p:sp>
      <p:sp>
        <p:nvSpPr>
          <p:cNvPr id="16" name="Table Name">
            <a:extLst>
              <a:ext uri="{FF2B5EF4-FFF2-40B4-BE49-F238E27FC236}">
                <a16:creationId xmlns:a16="http://schemas.microsoft.com/office/drawing/2014/main" id="{544E2ECD-866D-DF7F-43E6-63E0C775A10F}"/>
              </a:ext>
            </a:extLst>
          </p:cNvPr>
          <p:cNvSpPr txBox="1">
            <a:spLocks/>
          </p:cNvSpPr>
          <p:nvPr/>
        </p:nvSpPr>
        <p:spPr>
          <a:xfrm>
            <a:off x="1220461" y="1307296"/>
            <a:ext cx="18672034" cy="1465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0" baseline="0">
                <a:solidFill>
                  <a:srgbClr val="21395D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9pPr>
          </a:lstStyle>
          <a:p>
            <a:pPr hangingPunct="1"/>
            <a:r>
              <a:rPr lang="en-US" cap="none" dirty="0">
                <a:latin typeface="Montserrat" pitchFamily="2" charset="77"/>
              </a:rPr>
              <a:t>COMMUNICATION</a:t>
            </a:r>
          </a:p>
        </p:txBody>
      </p:sp>
    </p:spTree>
    <p:extLst>
      <p:ext uri="{BB962C8B-B14F-4D97-AF65-F5344CB8AC3E}">
        <p14:creationId xmlns:p14="http://schemas.microsoft.com/office/powerpoint/2010/main" val="24114131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18EDA-A796-CF43-9718-FFB266C90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January 2025">
            <a:extLst>
              <a:ext uri="{FF2B5EF4-FFF2-40B4-BE49-F238E27FC236}">
                <a16:creationId xmlns:a16="http://schemas.microsoft.com/office/drawing/2014/main" id="{6A1BB6F7-5378-1921-B0A8-D458F900C342}"/>
              </a:ext>
            </a:extLst>
          </p:cNvPr>
          <p:cNvSpPr txBox="1">
            <a:spLocks/>
          </p:cNvSpPr>
          <p:nvPr/>
        </p:nvSpPr>
        <p:spPr>
          <a:xfrm>
            <a:off x="13505559" y="5490606"/>
            <a:ext cx="9773541" cy="273478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>
            <a:noAutofit/>
          </a:bodyPr>
          <a:lstStyle>
            <a:lvl1pPr marL="635000" marR="0" indent="-3175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Pct val="100000"/>
              <a:buFontTx/>
              <a:buChar char="•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1pPr>
            <a:lvl2pPr marL="0" marR="0" indent="457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2pPr>
            <a:lvl3pPr marL="0" marR="0" indent="914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3pPr>
            <a:lvl4pPr marL="0" marR="0" indent="1371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4pPr>
            <a:lvl5pPr marL="0" marR="0" indent="18288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5pPr>
            <a:lvl6pPr marL="0" marR="0" indent="22860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6pPr>
            <a:lvl7pPr marL="0" marR="0" indent="27432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7pPr>
            <a:lvl8pPr marL="0" marR="0" indent="32004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8pPr>
            <a:lvl9pPr marL="0" marR="0" indent="3657600" algn="l" defTabSz="2438338" rtl="0" latinLnBrk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72ABBD"/>
              </a:buClr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rcher Book"/>
                <a:ea typeface="Archer Book"/>
                <a:cs typeface="Archer Book"/>
                <a:sym typeface="Archer Book"/>
              </a:defRPr>
            </a:lvl9pPr>
          </a:lstStyle>
          <a:p>
            <a:pPr marL="317500" indent="0" algn="ctr" hangingPunct="1">
              <a:lnSpc>
                <a:spcPct val="100000"/>
              </a:lnSpc>
              <a:buNone/>
            </a:pPr>
            <a:r>
              <a:rPr lang="en-US" sz="4800" dirty="0">
                <a:latin typeface="Archer Book" panose="02000000000000000000" pitchFamily="2" charset="0"/>
                <a:ea typeface="+mn-ea"/>
              </a:rPr>
              <a:t>Search the App Store or wherever you download applications for</a:t>
            </a:r>
          </a:p>
          <a:p>
            <a:pPr marL="317500" indent="0" algn="ctr" hangingPunct="1">
              <a:lnSpc>
                <a:spcPct val="100000"/>
              </a:lnSpc>
              <a:buNone/>
            </a:pPr>
            <a:r>
              <a:rPr lang="en-US" sz="4800" dirty="0">
                <a:latin typeface="Archer Book" panose="02000000000000000000" pitchFamily="2" charset="0"/>
                <a:ea typeface="+mn-ea"/>
              </a:rPr>
              <a:t> “</a:t>
            </a:r>
            <a:r>
              <a:rPr lang="en-US" sz="4800" dirty="0" err="1">
                <a:latin typeface="Archer Book" panose="02000000000000000000" pitchFamily="2" charset="0"/>
                <a:ea typeface="+mn-ea"/>
              </a:rPr>
              <a:t>SmallTalkConversationalPhrases</a:t>
            </a:r>
            <a:r>
              <a:rPr lang="en-US" sz="4800" dirty="0">
                <a:latin typeface="Archer Book" panose="02000000000000000000" pitchFamily="2" charset="0"/>
                <a:ea typeface="+mn-ea"/>
              </a:rPr>
              <a:t>”</a:t>
            </a:r>
          </a:p>
        </p:txBody>
      </p:sp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0C36A0DB-C4B2-AEB5-8DEE-E081EA9F0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"/>
          <a:stretch/>
        </p:blipFill>
        <p:spPr>
          <a:xfrm>
            <a:off x="1669144" y="3158201"/>
            <a:ext cx="11150242" cy="9120888"/>
          </a:xfrm>
          <a:prstGeom prst="rect">
            <a:avLst/>
          </a:prstGeom>
        </p:spPr>
      </p:pic>
      <p:sp>
        <p:nvSpPr>
          <p:cNvPr id="9" name="Table Name">
            <a:extLst>
              <a:ext uri="{FF2B5EF4-FFF2-40B4-BE49-F238E27FC236}">
                <a16:creationId xmlns:a16="http://schemas.microsoft.com/office/drawing/2014/main" id="{95011723-A01D-D699-5AB1-9577A768ADDF}"/>
              </a:ext>
            </a:extLst>
          </p:cNvPr>
          <p:cNvSpPr txBox="1">
            <a:spLocks/>
          </p:cNvSpPr>
          <p:nvPr/>
        </p:nvSpPr>
        <p:spPr>
          <a:xfrm>
            <a:off x="1220461" y="1307296"/>
            <a:ext cx="18672034" cy="1465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0" baseline="0">
                <a:solidFill>
                  <a:srgbClr val="21395D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9pPr>
          </a:lstStyle>
          <a:p>
            <a:pPr hangingPunct="1"/>
            <a:r>
              <a:rPr lang="en-US" cap="none" dirty="0">
                <a:latin typeface="Montserrat" pitchFamily="2" charset="77"/>
              </a:rPr>
              <a:t>COMMUNICATION</a:t>
            </a:r>
          </a:p>
        </p:txBody>
      </p:sp>
    </p:spTree>
    <p:extLst>
      <p:ext uri="{BB962C8B-B14F-4D97-AF65-F5344CB8AC3E}">
        <p14:creationId xmlns:p14="http://schemas.microsoft.com/office/powerpoint/2010/main" val="398888620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55BA1-44D9-8769-599D-B7E97E1D7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7C4C31-903A-6286-93C9-784ED4BC382D}"/>
              </a:ext>
            </a:extLst>
          </p:cNvPr>
          <p:cNvSpPr txBox="1"/>
          <p:nvPr/>
        </p:nvSpPr>
        <p:spPr>
          <a:xfrm>
            <a:off x="5252001" y="5267292"/>
            <a:ext cx="10265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93B178-9146-7064-2504-5F3BBD2DAB00}"/>
              </a:ext>
            </a:extLst>
          </p:cNvPr>
          <p:cNvGrpSpPr/>
          <p:nvPr/>
        </p:nvGrpSpPr>
        <p:grpSpPr>
          <a:xfrm>
            <a:off x="14010801" y="5267292"/>
            <a:ext cx="9011239" cy="5033632"/>
            <a:chOff x="15372761" y="5119699"/>
            <a:chExt cx="9011239" cy="5033632"/>
          </a:xfrm>
        </p:grpSpPr>
        <p:sp>
          <p:nvSpPr>
            <p:cNvPr id="4" name="January 2025">
              <a:extLst>
                <a:ext uri="{FF2B5EF4-FFF2-40B4-BE49-F238E27FC236}">
                  <a16:creationId xmlns:a16="http://schemas.microsoft.com/office/drawing/2014/main" id="{3D263736-8136-A26F-59EC-3CC4ADFC40C9}"/>
                </a:ext>
              </a:extLst>
            </p:cNvPr>
            <p:cNvSpPr txBox="1">
              <a:spLocks/>
            </p:cNvSpPr>
            <p:nvPr/>
          </p:nvSpPr>
          <p:spPr>
            <a:xfrm>
              <a:off x="15372761" y="5119699"/>
              <a:ext cx="9011239" cy="5033632"/>
            </a:xfrm>
            <a:prstGeom prst="rect">
              <a:avLst/>
            </a:prstGeom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>
              <a:noAutofit/>
            </a:bodyPr>
            <a:lstStyle>
              <a:lvl1pPr marL="635000" marR="0" indent="-3175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72ABBD"/>
                </a:buClr>
                <a:buSzPct val="100000"/>
                <a:buFontTx/>
                <a:buChar char="•"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1pPr>
              <a:lvl2pPr marL="0" marR="0" indent="4572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72ABBD"/>
                </a:buClr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2pPr>
              <a:lvl3pPr marL="0" marR="0" indent="9144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72ABBD"/>
                </a:buClr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3pPr>
              <a:lvl4pPr marL="0" marR="0" indent="13716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72ABBD"/>
                </a:buClr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4pPr>
              <a:lvl5pPr marL="0" marR="0" indent="18288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72ABBD"/>
                </a:buClr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5pPr>
              <a:lvl6pPr marL="0" marR="0" indent="22860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72ABBD"/>
                </a:buClr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6pPr>
              <a:lvl7pPr marL="0" marR="0" indent="27432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72ABBD"/>
                </a:buClr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7pPr>
              <a:lvl8pPr marL="0" marR="0" indent="32004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72ABBD"/>
                </a:buClr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8pPr>
              <a:lvl9pPr marL="0" marR="0" indent="36576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72ABBD"/>
                </a:buClr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9pPr>
            </a:lstStyle>
            <a:p>
              <a:pPr marL="317500" indent="0" algn="ctr" hangingPunct="1">
                <a:lnSpc>
                  <a:spcPct val="100000"/>
                </a:lnSpc>
                <a:buNone/>
              </a:pPr>
              <a:endParaRPr lang="en-US" sz="5400" dirty="0">
                <a:latin typeface="Archer Book" panose="02000000000000000000" pitchFamily="2" charset="0"/>
                <a:ea typeface="+mn-ea"/>
                <a:hlinkClick r:id="rId2"/>
              </a:endParaRPr>
            </a:p>
            <a:p>
              <a:pPr marL="317500" indent="0" algn="ctr" hangingPunct="1">
                <a:lnSpc>
                  <a:spcPct val="100000"/>
                </a:lnSpc>
                <a:buNone/>
              </a:pPr>
              <a:r>
                <a:rPr lang="en-US" sz="5400" dirty="0">
                  <a:latin typeface="Archer Book" panose="02000000000000000000" pitchFamily="2" charset="0"/>
                  <a:ea typeface="+mn-ea"/>
                  <a:hlinkClick r:id="rId2"/>
                </a:rPr>
                <a:t>Representative Wexton speaking with AI voice model</a:t>
              </a:r>
              <a:endParaRPr lang="en-US" sz="5400" dirty="0">
                <a:latin typeface="Archer Book" panose="02000000000000000000" pitchFamily="2" charset="0"/>
                <a:ea typeface="+mn-ea"/>
              </a:endParaRPr>
            </a:p>
          </p:txBody>
        </p:sp>
        <p:sp>
          <p:nvSpPr>
            <p:cNvPr id="6" name="January 2025">
              <a:extLst>
                <a:ext uri="{FF2B5EF4-FFF2-40B4-BE49-F238E27FC236}">
                  <a16:creationId xmlns:a16="http://schemas.microsoft.com/office/drawing/2014/main" id="{688807D4-3398-8488-2301-B1D70ABEB636}"/>
                </a:ext>
              </a:extLst>
            </p:cNvPr>
            <p:cNvSpPr txBox="1">
              <a:spLocks/>
            </p:cNvSpPr>
            <p:nvPr/>
          </p:nvSpPr>
          <p:spPr>
            <a:xfrm>
              <a:off x="17090049" y="5159491"/>
              <a:ext cx="5576665" cy="1061645"/>
            </a:xfrm>
            <a:prstGeom prst="rect">
              <a:avLst/>
            </a:prstGeom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>
              <a:noAutofit/>
            </a:bodyPr>
            <a:lstStyle>
              <a:lvl1pPr marL="635000" marR="0" indent="-3175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72ABBD"/>
                </a:buClr>
                <a:buSzPct val="100000"/>
                <a:buFontTx/>
                <a:buChar char="•"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1pPr>
              <a:lvl2pPr marL="0" marR="0" indent="4572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72ABBD"/>
                </a:buClr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2pPr>
              <a:lvl3pPr marL="0" marR="0" indent="9144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72ABBD"/>
                </a:buClr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3pPr>
              <a:lvl4pPr marL="0" marR="0" indent="13716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72ABBD"/>
                </a:buClr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4pPr>
              <a:lvl5pPr marL="0" marR="0" indent="18288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72ABBD"/>
                </a:buClr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5pPr>
              <a:lvl6pPr marL="0" marR="0" indent="22860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72ABBD"/>
                </a:buClr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6pPr>
              <a:lvl7pPr marL="0" marR="0" indent="27432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72ABBD"/>
                </a:buClr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7pPr>
              <a:lvl8pPr marL="0" marR="0" indent="32004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72ABBD"/>
                </a:buClr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8pPr>
              <a:lvl9pPr marL="0" marR="0" indent="3657600" algn="l" defTabSz="2438338" rtl="0" latinLnBrk="0">
                <a:lnSpc>
                  <a:spcPct val="12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72ABBD"/>
                </a:buClr>
                <a:buSzTx/>
                <a:buFontTx/>
                <a:buNone/>
                <a:tabLst/>
                <a:defRPr sz="4200" b="0" i="0" u="none" strike="noStrike" cap="none" spc="0" baseline="0">
                  <a:solidFill>
                    <a:srgbClr val="000000"/>
                  </a:solidFill>
                  <a:uFillTx/>
                  <a:latin typeface="Archer Book"/>
                  <a:ea typeface="Archer Book"/>
                  <a:cs typeface="Archer Book"/>
                  <a:sym typeface="Archer Book"/>
                </a:defRPr>
              </a:lvl9pPr>
            </a:lstStyle>
            <a:p>
              <a:pPr marL="317500" indent="0" algn="ctr" hangingPunct="1">
                <a:lnSpc>
                  <a:spcPct val="100000"/>
                </a:lnSpc>
                <a:buNone/>
              </a:pPr>
              <a:r>
                <a:rPr lang="en-US" sz="5400" dirty="0">
                  <a:latin typeface="Archer Book" panose="02000000000000000000" pitchFamily="2" charset="0"/>
                  <a:ea typeface="+mn-ea"/>
                </a:rPr>
                <a:t>Coming Soon…</a:t>
              </a:r>
            </a:p>
          </p:txBody>
        </p:sp>
      </p:grpSp>
      <p:pic>
        <p:nvPicPr>
          <p:cNvPr id="8" name="Picture 7" descr="A screenshot of a video chat&#10;&#10;Description automatically generated">
            <a:extLst>
              <a:ext uri="{FF2B5EF4-FFF2-40B4-BE49-F238E27FC236}">
                <a16:creationId xmlns:a16="http://schemas.microsoft.com/office/drawing/2014/main" id="{E24E4F62-97A3-34D4-0BDC-CC3A438F9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200" y="3020402"/>
            <a:ext cx="8758800" cy="9829626"/>
          </a:xfrm>
          <a:prstGeom prst="rect">
            <a:avLst/>
          </a:prstGeom>
        </p:spPr>
      </p:pic>
      <p:sp>
        <p:nvSpPr>
          <p:cNvPr id="13" name="Table Name">
            <a:extLst>
              <a:ext uri="{FF2B5EF4-FFF2-40B4-BE49-F238E27FC236}">
                <a16:creationId xmlns:a16="http://schemas.microsoft.com/office/drawing/2014/main" id="{E0810C6D-A6AB-0E8E-A9F1-DA9E738D21F5}"/>
              </a:ext>
            </a:extLst>
          </p:cNvPr>
          <p:cNvSpPr txBox="1">
            <a:spLocks/>
          </p:cNvSpPr>
          <p:nvPr/>
        </p:nvSpPr>
        <p:spPr>
          <a:xfrm>
            <a:off x="1220461" y="1307296"/>
            <a:ext cx="18672034" cy="1465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all" spc="0" baseline="0">
                <a:solidFill>
                  <a:srgbClr val="21395D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all" spc="0" baseline="0">
                <a:solidFill>
                  <a:srgbClr val="6F9AD3"/>
                </a:solidFill>
                <a:uFillTx/>
                <a:latin typeface="+mn-lt"/>
                <a:ea typeface="+mn-ea"/>
                <a:cs typeface="+mn-cs"/>
                <a:sym typeface="FranklinGothic URW Cond Book"/>
              </a:defRPr>
            </a:lvl9pPr>
          </a:lstStyle>
          <a:p>
            <a:pPr hangingPunct="1"/>
            <a:r>
              <a:rPr lang="en-US" cap="none" dirty="0">
                <a:latin typeface="Montserrat" pitchFamily="2" charset="77"/>
              </a:rPr>
              <a:t>COMMUNICATION</a:t>
            </a:r>
          </a:p>
        </p:txBody>
      </p:sp>
    </p:spTree>
    <p:extLst>
      <p:ext uri="{BB962C8B-B14F-4D97-AF65-F5344CB8AC3E}">
        <p14:creationId xmlns:p14="http://schemas.microsoft.com/office/powerpoint/2010/main" val="407907122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FranklinGothic URW Cond Book"/>
        <a:ea typeface="FranklinGothic URW Cond Book"/>
        <a:cs typeface="FranklinGothic URW Cond Book"/>
      </a:majorFont>
      <a:minorFont>
        <a:latin typeface="FranklinGothic URW Cond Book"/>
        <a:ea typeface="FranklinGothic URW Cond Book"/>
        <a:cs typeface="FranklinGothic URW Cond Book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FranklinGothic URW Cond Book"/>
        <a:ea typeface="FranklinGothic URW Cond Book"/>
        <a:cs typeface="FranklinGothic URW Cond Book"/>
      </a:majorFont>
      <a:minorFont>
        <a:latin typeface="FranklinGothic URW Cond Book"/>
        <a:ea typeface="FranklinGothic URW Cond Book"/>
        <a:cs typeface="FranklinGothic URW Cond Book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fcbb6e01-7414-4ccd-a737-119d821e650e" xsi:nil="true"/>
    <lcf76f155ced4ddcb4097134ff3c332f xmlns="f5202a84-eee5-4e76-ada7-73a58d9346b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108515334BED4AAEA691E39D585517" ma:contentTypeVersion="21" ma:contentTypeDescription="Create a new document." ma:contentTypeScope="" ma:versionID="7d4ea860b6379c6adad2a5bdd1028f61">
  <xsd:schema xmlns:xsd="http://www.w3.org/2001/XMLSchema" xmlns:xs="http://www.w3.org/2001/XMLSchema" xmlns:p="http://schemas.microsoft.com/office/2006/metadata/properties" xmlns:ns1="http://schemas.microsoft.com/sharepoint/v3" xmlns:ns2="fcbb6e01-7414-4ccd-a737-119d821e650e" xmlns:ns3="f5202a84-eee5-4e76-ada7-73a58d9346bb" targetNamespace="http://schemas.microsoft.com/office/2006/metadata/properties" ma:root="true" ma:fieldsID="33002055d12444048ac34edcabbb8672" ns1:_="" ns2:_="" ns3:_="">
    <xsd:import namespace="http://schemas.microsoft.com/sharepoint/v3"/>
    <xsd:import namespace="fcbb6e01-7414-4ccd-a737-119d821e650e"/>
    <xsd:import namespace="f5202a84-eee5-4e76-ada7-73a58d9346b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1:_ip_UnifiedCompliancePolicyProperties" minOccurs="0"/>
                <xsd:element ref="ns1:_ip_UnifiedCompliancePolicyUIAc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bb6e01-7414-4ccd-a737-119d821e650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a7d9d4c6-7a9a-495a-b663-3fae8f1c8ca2}" ma:internalName="TaxCatchAll" ma:showField="CatchAllData" ma:web="fcbb6e01-7414-4ccd-a737-119d821e650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202a84-eee5-4e76-ada7-73a58d9346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ae6e1440-f35d-4ef3-a73a-0fd9d7cfc4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C8D0862-E260-4421-9902-0ADE3A54D3B2}">
  <ds:schemaRefs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f5202a84-eee5-4e76-ada7-73a58d9346bb"/>
    <ds:schemaRef ds:uri="fcbb6e01-7414-4ccd-a737-119d821e650e"/>
    <ds:schemaRef ds:uri="http://schemas.microsoft.com/sharepoint/v3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2E2832F9-83CF-49E6-9304-27108E73E42A}">
  <ds:schemaRefs>
    <ds:schemaRef ds:uri="f5202a84-eee5-4e76-ada7-73a58d9346bb"/>
    <ds:schemaRef ds:uri="fcbb6e01-7414-4ccd-a737-119d821e650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6AF66BB-3A12-418A-9B53-5E6821E20D9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980</TotalTime>
  <Words>919</Words>
  <Application>Microsoft Office PowerPoint</Application>
  <PresentationFormat>Custom</PresentationFormat>
  <Paragraphs>186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21_BasicWhite</vt:lpstr>
      <vt:lpstr>Care partner training DEVELOPED WITH Dr. Jori Fleisher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TRANSFERS</vt:lpstr>
      <vt:lpstr>TRANSFERS</vt:lpstr>
      <vt:lpstr>TRANSFERS</vt:lpstr>
      <vt:lpstr>BED MOBILITY</vt:lpstr>
      <vt:lpstr>BED MOBILITY</vt:lpstr>
      <vt:lpstr>BED MOBILITY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LIVE IN COMMUNITY. WE DESIRE KNOWLEDGE. AND WE LIVE WELL WHEN INFORMED, CONNECTED, AND INSPIRED.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Annie Hirsch</cp:lastModifiedBy>
  <cp:revision>135</cp:revision>
  <dcterms:modified xsi:type="dcterms:W3CDTF">2025-01-31T19:29:34Z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0x010100FF108515334BED4AAEA691E39D585517</vt:lpwstr>
  </property>
  <property fmtid="{D5CDD505-2E9C-101B-9397-08002B2CF9AE}" pid="3" name="MediaServiceImageTags">
    <vt:lpwstr/>
  </property>
</Properties>
</file>